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0058400" cy="15544800"/>
  <p:notesSz cx="9296400" cy="14782800"/>
  <p:defaultTextStyle>
    <a:defPPr>
      <a:defRPr kern="0"/>
    </a:defPPr>
  </p:defaultTextStyle>
  <p:extLst>
    <p:ext uri="{EFAFB233-063F-42B5-8137-9DF3F51BA10A}">
      <p15:sldGuideLst xmlns:p15="http://schemas.microsoft.com/office/powerpoint/2012/main">
        <p15:guide id="1" orient="horz" pos="2227" userDrawn="1">
          <p15:clr>
            <a:srgbClr val="A4A3A4"/>
          </p15:clr>
        </p15:guide>
        <p15:guide id="2" pos="14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36" d="100"/>
          <a:sy n="136" d="100"/>
        </p:scale>
        <p:origin x="504" y="96"/>
      </p:cViewPr>
      <p:guideLst>
        <p:guide orient="horz" pos="2227"/>
        <p:guide pos="144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ndy Wills" userId="645cf395-08cb-41d3-8726-4b33d10f0c13" providerId="ADAL" clId="{25863B14-ED0D-4725-B737-70DB3384BD30}"/>
    <pc:docChg chg="modSld">
      <pc:chgData name="Cyndy Wills" userId="645cf395-08cb-41d3-8726-4b33d10f0c13" providerId="ADAL" clId="{25863B14-ED0D-4725-B737-70DB3384BD30}" dt="2026-04-06T20:36:56.133" v="131" actId="6549"/>
      <pc:docMkLst>
        <pc:docMk/>
      </pc:docMkLst>
      <pc:sldChg chg="modSp mod">
        <pc:chgData name="Cyndy Wills" userId="645cf395-08cb-41d3-8726-4b33d10f0c13" providerId="ADAL" clId="{25863B14-ED0D-4725-B737-70DB3384BD30}" dt="2026-04-06T20:36:56.133" v="131" actId="6549"/>
        <pc:sldMkLst>
          <pc:docMk/>
          <pc:sldMk cId="0" sldId="256"/>
        </pc:sldMkLst>
        <pc:spChg chg="mod">
          <ac:chgData name="Cyndy Wills" userId="645cf395-08cb-41d3-8726-4b33d10f0c13" providerId="ADAL" clId="{25863B14-ED0D-4725-B737-70DB3384BD30}" dt="2026-04-06T20:36:56.133" v="131" actId="6549"/>
          <ac:spMkLst>
            <pc:docMk/>
            <pc:sldMk cId="0" sldId="256"/>
            <ac:spMk id="4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7413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741363"/>
          </a:xfrm>
          <a:prstGeom prst="rect">
            <a:avLst/>
          </a:prstGeom>
        </p:spPr>
        <p:txBody>
          <a:bodyPr vert="horz" lIns="91440" tIns="45720" rIns="91440" bIns="45720" rtlCol="0"/>
          <a:lstStyle>
            <a:lvl1pPr algn="r">
              <a:defRPr sz="1200"/>
            </a:lvl1pPr>
          </a:lstStyle>
          <a:p>
            <a:fld id="{5F9DE3CA-DEF7-4EB9-A1C4-E04A1B215119}" type="datetimeFigureOut">
              <a:rPr lang="en-US" smtClean="0"/>
              <a:t>4/6/2026</a:t>
            </a:fld>
            <a:endParaRPr lang="en-US"/>
          </a:p>
        </p:txBody>
      </p:sp>
      <p:sp>
        <p:nvSpPr>
          <p:cNvPr id="4" name="Slide Image Placeholder 3"/>
          <p:cNvSpPr>
            <a:spLocks noGrp="1" noRot="1" noChangeAspect="1"/>
          </p:cNvSpPr>
          <p:nvPr>
            <p:ph type="sldImg" idx="2"/>
          </p:nvPr>
        </p:nvSpPr>
        <p:spPr>
          <a:xfrm>
            <a:off x="3033713" y="1847850"/>
            <a:ext cx="3228975" cy="49895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7113588"/>
            <a:ext cx="7435850" cy="58213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4041438"/>
            <a:ext cx="4029075" cy="7413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14041438"/>
            <a:ext cx="4029075" cy="741362"/>
          </a:xfrm>
          <a:prstGeom prst="rect">
            <a:avLst/>
          </a:prstGeom>
        </p:spPr>
        <p:txBody>
          <a:bodyPr vert="horz" lIns="91440" tIns="45720" rIns="91440" bIns="45720" rtlCol="0" anchor="b"/>
          <a:lstStyle>
            <a:lvl1pPr algn="r">
              <a:defRPr sz="1200"/>
            </a:lvl1pPr>
          </a:lstStyle>
          <a:p>
            <a:fld id="{0560B86C-89D5-46D6-B6BC-68E539EA17D4}" type="slidenum">
              <a:rPr lang="en-US" smtClean="0"/>
              <a:t>‹#›</a:t>
            </a:fld>
            <a:endParaRPr lang="en-US"/>
          </a:p>
        </p:txBody>
      </p:sp>
    </p:spTree>
    <p:extLst>
      <p:ext uri="{BB962C8B-B14F-4D97-AF65-F5344CB8AC3E}">
        <p14:creationId xmlns:p14="http://schemas.microsoft.com/office/powerpoint/2010/main" val="995737193"/>
      </p:ext>
    </p:extLst>
  </p:cSld>
  <p:clrMap bg1="lt1" tx1="dk1" bg2="lt2" tx2="dk2" accent1="accent1" accent2="accent2" accent3="accent3" accent4="accent4" accent5="accent5" accent6="accent6" hlink="hlink" folHlink="folHlink"/>
  <p:notesStyle>
    <a:lvl1pPr marL="0" algn="l" defTabSz="665409" rtl="0" eaLnBrk="1" latinLnBrk="0" hangingPunct="1">
      <a:defRPr sz="873" kern="1200">
        <a:solidFill>
          <a:schemeClr val="tx1"/>
        </a:solidFill>
        <a:latin typeface="+mn-lt"/>
        <a:ea typeface="+mn-ea"/>
        <a:cs typeface="+mn-cs"/>
      </a:defRPr>
    </a:lvl1pPr>
    <a:lvl2pPr marL="332704" algn="l" defTabSz="665409" rtl="0" eaLnBrk="1" latinLnBrk="0" hangingPunct="1">
      <a:defRPr sz="873" kern="1200">
        <a:solidFill>
          <a:schemeClr val="tx1"/>
        </a:solidFill>
        <a:latin typeface="+mn-lt"/>
        <a:ea typeface="+mn-ea"/>
        <a:cs typeface="+mn-cs"/>
      </a:defRPr>
    </a:lvl2pPr>
    <a:lvl3pPr marL="665409" algn="l" defTabSz="665409" rtl="0" eaLnBrk="1" latinLnBrk="0" hangingPunct="1">
      <a:defRPr sz="873" kern="1200">
        <a:solidFill>
          <a:schemeClr val="tx1"/>
        </a:solidFill>
        <a:latin typeface="+mn-lt"/>
        <a:ea typeface="+mn-ea"/>
        <a:cs typeface="+mn-cs"/>
      </a:defRPr>
    </a:lvl3pPr>
    <a:lvl4pPr marL="998113" algn="l" defTabSz="665409" rtl="0" eaLnBrk="1" latinLnBrk="0" hangingPunct="1">
      <a:defRPr sz="873" kern="1200">
        <a:solidFill>
          <a:schemeClr val="tx1"/>
        </a:solidFill>
        <a:latin typeface="+mn-lt"/>
        <a:ea typeface="+mn-ea"/>
        <a:cs typeface="+mn-cs"/>
      </a:defRPr>
    </a:lvl4pPr>
    <a:lvl5pPr marL="1330818" algn="l" defTabSz="665409" rtl="0" eaLnBrk="1" latinLnBrk="0" hangingPunct="1">
      <a:defRPr sz="873" kern="1200">
        <a:solidFill>
          <a:schemeClr val="tx1"/>
        </a:solidFill>
        <a:latin typeface="+mn-lt"/>
        <a:ea typeface="+mn-ea"/>
        <a:cs typeface="+mn-cs"/>
      </a:defRPr>
    </a:lvl5pPr>
    <a:lvl6pPr marL="1663522" algn="l" defTabSz="665409" rtl="0" eaLnBrk="1" latinLnBrk="0" hangingPunct="1">
      <a:defRPr sz="873" kern="1200">
        <a:solidFill>
          <a:schemeClr val="tx1"/>
        </a:solidFill>
        <a:latin typeface="+mn-lt"/>
        <a:ea typeface="+mn-ea"/>
        <a:cs typeface="+mn-cs"/>
      </a:defRPr>
    </a:lvl6pPr>
    <a:lvl7pPr marL="1996227" algn="l" defTabSz="665409" rtl="0" eaLnBrk="1" latinLnBrk="0" hangingPunct="1">
      <a:defRPr sz="873" kern="1200">
        <a:solidFill>
          <a:schemeClr val="tx1"/>
        </a:solidFill>
        <a:latin typeface="+mn-lt"/>
        <a:ea typeface="+mn-ea"/>
        <a:cs typeface="+mn-cs"/>
      </a:defRPr>
    </a:lvl7pPr>
    <a:lvl8pPr marL="2328931" algn="l" defTabSz="665409" rtl="0" eaLnBrk="1" latinLnBrk="0" hangingPunct="1">
      <a:defRPr sz="873" kern="1200">
        <a:solidFill>
          <a:schemeClr val="tx1"/>
        </a:solidFill>
        <a:latin typeface="+mn-lt"/>
        <a:ea typeface="+mn-ea"/>
        <a:cs typeface="+mn-cs"/>
      </a:defRPr>
    </a:lvl8pPr>
    <a:lvl9pPr marL="2661636" algn="l" defTabSz="665409" rtl="0" eaLnBrk="1" latinLnBrk="0" hangingPunct="1">
      <a:defRPr sz="87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60B86C-89D5-46D6-B6BC-68E539EA17D4}" type="slidenum">
              <a:rPr lang="en-US" smtClean="0"/>
              <a:t>1</a:t>
            </a:fld>
            <a:endParaRPr lang="en-US"/>
          </a:p>
        </p:txBody>
      </p:sp>
    </p:spTree>
    <p:extLst>
      <p:ext uri="{BB962C8B-B14F-4D97-AF65-F5344CB8AC3E}">
        <p14:creationId xmlns:p14="http://schemas.microsoft.com/office/powerpoint/2010/main" val="381402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697" y="4818888"/>
            <a:ext cx="8553242"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9395" y="8705088"/>
            <a:ext cx="704384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03132" y="3575304"/>
            <a:ext cx="4377247"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2258" y="3575304"/>
            <a:ext cx="4377247"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03132" y="621792"/>
            <a:ext cx="9056373"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03132" y="3575304"/>
            <a:ext cx="9056373"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21296" y="14456665"/>
            <a:ext cx="322004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3132" y="14456665"/>
            <a:ext cx="231440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4/6/2026</a:t>
            </a:fld>
            <a:endParaRPr lang="en-US"/>
          </a:p>
        </p:txBody>
      </p:sp>
      <p:sp>
        <p:nvSpPr>
          <p:cNvPr id="6" name="Holder 6"/>
          <p:cNvSpPr>
            <a:spLocks noGrp="1"/>
          </p:cNvSpPr>
          <p:nvPr>
            <p:ph type="sldNum" sz="quarter" idx="7"/>
          </p:nvPr>
        </p:nvSpPr>
        <p:spPr>
          <a:xfrm>
            <a:off x="7245099" y="14456665"/>
            <a:ext cx="231440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05044">
        <a:defRPr>
          <a:latin typeface="+mn-lt"/>
          <a:ea typeface="+mn-ea"/>
          <a:cs typeface="+mn-cs"/>
        </a:defRPr>
      </a:lvl2pPr>
      <a:lvl3pPr marL="610088">
        <a:defRPr>
          <a:latin typeface="+mn-lt"/>
          <a:ea typeface="+mn-ea"/>
          <a:cs typeface="+mn-cs"/>
        </a:defRPr>
      </a:lvl3pPr>
      <a:lvl4pPr marL="915132">
        <a:defRPr>
          <a:latin typeface="+mn-lt"/>
          <a:ea typeface="+mn-ea"/>
          <a:cs typeface="+mn-cs"/>
        </a:defRPr>
      </a:lvl4pPr>
      <a:lvl5pPr marL="1220175">
        <a:defRPr>
          <a:latin typeface="+mn-lt"/>
          <a:ea typeface="+mn-ea"/>
          <a:cs typeface="+mn-cs"/>
        </a:defRPr>
      </a:lvl5pPr>
      <a:lvl6pPr marL="1525219">
        <a:defRPr>
          <a:latin typeface="+mn-lt"/>
          <a:ea typeface="+mn-ea"/>
          <a:cs typeface="+mn-cs"/>
        </a:defRPr>
      </a:lvl6pPr>
      <a:lvl7pPr marL="1830263">
        <a:defRPr>
          <a:latin typeface="+mn-lt"/>
          <a:ea typeface="+mn-ea"/>
          <a:cs typeface="+mn-cs"/>
        </a:defRPr>
      </a:lvl7pPr>
      <a:lvl8pPr marL="2135307">
        <a:defRPr>
          <a:latin typeface="+mn-lt"/>
          <a:ea typeface="+mn-ea"/>
          <a:cs typeface="+mn-cs"/>
        </a:defRPr>
      </a:lvl8pPr>
      <a:lvl9pPr marL="2440351">
        <a:defRPr>
          <a:latin typeface="+mn-lt"/>
          <a:ea typeface="+mn-ea"/>
          <a:cs typeface="+mn-cs"/>
        </a:defRPr>
      </a:lvl9pPr>
    </p:bodyStyle>
    <p:otherStyle>
      <a:lvl1pPr marL="0">
        <a:defRPr>
          <a:latin typeface="+mn-lt"/>
          <a:ea typeface="+mn-ea"/>
          <a:cs typeface="+mn-cs"/>
        </a:defRPr>
      </a:lvl1pPr>
      <a:lvl2pPr marL="305044">
        <a:defRPr>
          <a:latin typeface="+mn-lt"/>
          <a:ea typeface="+mn-ea"/>
          <a:cs typeface="+mn-cs"/>
        </a:defRPr>
      </a:lvl2pPr>
      <a:lvl3pPr marL="610088">
        <a:defRPr>
          <a:latin typeface="+mn-lt"/>
          <a:ea typeface="+mn-ea"/>
          <a:cs typeface="+mn-cs"/>
        </a:defRPr>
      </a:lvl3pPr>
      <a:lvl4pPr marL="915132">
        <a:defRPr>
          <a:latin typeface="+mn-lt"/>
          <a:ea typeface="+mn-ea"/>
          <a:cs typeface="+mn-cs"/>
        </a:defRPr>
      </a:lvl4pPr>
      <a:lvl5pPr marL="1220175">
        <a:defRPr>
          <a:latin typeface="+mn-lt"/>
          <a:ea typeface="+mn-ea"/>
          <a:cs typeface="+mn-cs"/>
        </a:defRPr>
      </a:lvl5pPr>
      <a:lvl6pPr marL="1525219">
        <a:defRPr>
          <a:latin typeface="+mn-lt"/>
          <a:ea typeface="+mn-ea"/>
          <a:cs typeface="+mn-cs"/>
        </a:defRPr>
      </a:lvl6pPr>
      <a:lvl7pPr marL="1830263">
        <a:defRPr>
          <a:latin typeface="+mn-lt"/>
          <a:ea typeface="+mn-ea"/>
          <a:cs typeface="+mn-cs"/>
        </a:defRPr>
      </a:lvl7pPr>
      <a:lvl8pPr marL="2135307">
        <a:defRPr>
          <a:latin typeface="+mn-lt"/>
          <a:ea typeface="+mn-ea"/>
          <a:cs typeface="+mn-cs"/>
        </a:defRPr>
      </a:lvl8pPr>
      <a:lvl9pPr marL="244035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18" Type="http://schemas.openxmlformats.org/officeDocument/2006/relationships/image" Target="../media/image14.png"/><Relationship Id="rId3" Type="http://schemas.openxmlformats.org/officeDocument/2006/relationships/hyperlink" Target="http://www.hhs.gov/ocr/" TargetMode="External"/><Relationship Id="rId21" Type="http://schemas.openxmlformats.org/officeDocument/2006/relationships/image" Target="../media/image17.png"/><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png"/><Relationship Id="rId25" Type="http://schemas.openxmlformats.org/officeDocument/2006/relationships/hyperlink" Target="mailto:jgrose@statcaremed.net" TargetMode="External"/><Relationship Id="rId2" Type="http://schemas.openxmlformats.org/officeDocument/2006/relationships/notesSlide" Target="../notesSlides/notesSlide1.xml"/><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png"/><Relationship Id="rId11" Type="http://schemas.openxmlformats.org/officeDocument/2006/relationships/image" Target="../media/image7.png"/><Relationship Id="rId24" Type="http://schemas.openxmlformats.org/officeDocument/2006/relationships/hyperlink" Target="http://www.hhs.gov/ocr/privacy/hipaa/understanding/consumers/index.html" TargetMode="External"/><Relationship Id="rId5" Type="http://schemas.openxmlformats.org/officeDocument/2006/relationships/image" Target="../media/image1.png"/><Relationship Id="rId15" Type="http://schemas.openxmlformats.org/officeDocument/2006/relationships/image" Target="../media/image11.png"/><Relationship Id="rId23" Type="http://schemas.openxmlformats.org/officeDocument/2006/relationships/image" Target="../media/image19.jpg"/><Relationship Id="rId10" Type="http://schemas.openxmlformats.org/officeDocument/2006/relationships/image" Target="../media/image6.png"/><Relationship Id="rId19" Type="http://schemas.openxmlformats.org/officeDocument/2006/relationships/image" Target="../media/image15.png"/><Relationship Id="rId4" Type="http://schemas.openxmlformats.org/officeDocument/2006/relationships/hyperlink" Target="http://www.hhs.gov/ocr/privacy/hipaa/understanding/consumers/" TargetMode="External"/><Relationship Id="rId9" Type="http://schemas.openxmlformats.org/officeDocument/2006/relationships/image" Target="../media/image5.png"/><Relationship Id="rId14" Type="http://schemas.openxmlformats.org/officeDocument/2006/relationships/image" Target="../media/image10.png"/><Relationship Id="rId2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80431" y="4592246"/>
            <a:ext cx="3103233" cy="10920558"/>
          </a:xfrm>
          <a:prstGeom prst="rect">
            <a:avLst/>
          </a:prstGeom>
        </p:spPr>
        <p:txBody>
          <a:bodyPr vert="horz" wrap="square" lIns="0" tIns="55503" rIns="0" bIns="0" rtlCol="0">
            <a:spAutoFit/>
          </a:bodyPr>
          <a:lstStyle/>
          <a:p>
            <a:pPr marL="8473"/>
            <a:r>
              <a:rPr lang="en-US" sz="1100" dirty="0">
                <a:solidFill>
                  <a:srgbClr val="231F20"/>
                </a:solidFill>
                <a:latin typeface="Arial Narrow" panose="020B0606020202030204" pitchFamily="34" charset="0"/>
                <a:cs typeface="Tahoma"/>
              </a:rPr>
              <a:t>When it comes to your health information, you have certain rights. This section explains your rights and some of our responsibilities to help you.</a:t>
            </a:r>
          </a:p>
          <a:p>
            <a:pPr marL="8473"/>
            <a:endParaRPr lang="en-US" sz="2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Get an electronic or paper copy of your medical record</a:t>
            </a:r>
            <a:endParaRPr sz="1100" dirty="0">
              <a:latin typeface="Arial Narrow" panose="020B0606020202030204" pitchFamily="34" charset="0"/>
              <a:cs typeface="Tahoma"/>
            </a:endParaRPr>
          </a:p>
          <a:p>
            <a:pPr marL="287673" marR="47451" indent="-139812">
              <a:buChar char="•"/>
              <a:tabLst>
                <a:tab pos="287673" algn="l"/>
              </a:tabLst>
            </a:pPr>
            <a:r>
              <a:rPr sz="1100" dirty="0">
                <a:solidFill>
                  <a:srgbClr val="231F20"/>
                </a:solidFill>
                <a:latin typeface="Arial Narrow" panose="020B0606020202030204" pitchFamily="34" charset="0"/>
                <a:cs typeface="Tahoma"/>
              </a:rPr>
              <a:t>You can ask to see or get an electronic or paper copy of your medical record and other health information we have about you. Ask us how to do this.</a:t>
            </a:r>
            <a:endParaRPr sz="1100" dirty="0">
              <a:latin typeface="Arial Narrow" panose="020B0606020202030204" pitchFamily="34" charset="0"/>
              <a:cs typeface="Tahoma"/>
            </a:endParaRPr>
          </a:p>
          <a:p>
            <a:pPr marL="287673" marR="19488" indent="-139812">
              <a:buChar char="•"/>
              <a:tabLst>
                <a:tab pos="287673" algn="l"/>
              </a:tabLst>
            </a:pPr>
            <a:r>
              <a:rPr sz="1100" dirty="0">
                <a:solidFill>
                  <a:srgbClr val="231F20"/>
                </a:solidFill>
                <a:latin typeface="Arial Narrow" panose="020B0606020202030204" pitchFamily="34" charset="0"/>
                <a:cs typeface="Tahoma"/>
              </a:rPr>
              <a:t>We will provide a copy or a summary of your health information, usually within 30 days of your request. We may charge a reasonable, cost-based fee.</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Ask us to correct your medical record</a:t>
            </a:r>
            <a:endParaRPr sz="1100" dirty="0">
              <a:latin typeface="Arial Narrow" panose="020B0606020202030204" pitchFamily="34" charset="0"/>
              <a:cs typeface="Tahoma"/>
            </a:endParaRPr>
          </a:p>
          <a:p>
            <a:pPr marL="287673" marR="25420" indent="-139812">
              <a:buChar char="•"/>
              <a:tabLst>
                <a:tab pos="287673" algn="l"/>
              </a:tabLst>
            </a:pPr>
            <a:r>
              <a:rPr sz="1100" dirty="0">
                <a:solidFill>
                  <a:srgbClr val="231F20"/>
                </a:solidFill>
                <a:latin typeface="Arial Narrow" panose="020B0606020202030204" pitchFamily="34" charset="0"/>
                <a:cs typeface="Tahoma"/>
              </a:rPr>
              <a:t>You can ask us to correct health information about you that you think is incorrect or incomplete. Ask us how to do this.</a:t>
            </a:r>
            <a:endParaRPr sz="1100" dirty="0">
              <a:latin typeface="Arial Narrow" panose="020B0606020202030204" pitchFamily="34" charset="0"/>
              <a:cs typeface="Tahoma"/>
            </a:endParaRPr>
          </a:p>
          <a:p>
            <a:pPr marL="287673" indent="-139812">
              <a:buChar char="•"/>
              <a:tabLst>
                <a:tab pos="287673" algn="l"/>
              </a:tabLst>
            </a:pPr>
            <a:r>
              <a:rPr sz="1100" dirty="0">
                <a:solidFill>
                  <a:srgbClr val="231F20"/>
                </a:solidFill>
                <a:latin typeface="Arial Narrow" panose="020B0606020202030204" pitchFamily="34" charset="0"/>
                <a:cs typeface="Tahoma"/>
              </a:rPr>
              <a:t>We may say “no” to your request, but we’ll tell you why in writing within 60 days.</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Request confidential communications</a:t>
            </a:r>
            <a:endParaRPr sz="1100" dirty="0">
              <a:latin typeface="Arial Narrow" panose="020B0606020202030204" pitchFamily="34" charset="0"/>
              <a:cs typeface="Tahoma"/>
            </a:endParaRPr>
          </a:p>
          <a:p>
            <a:pPr marL="287673" marR="198702" indent="-139812">
              <a:buChar char="•"/>
              <a:tabLst>
                <a:tab pos="287673" algn="l"/>
              </a:tabLst>
            </a:pPr>
            <a:r>
              <a:rPr sz="1100" dirty="0">
                <a:solidFill>
                  <a:srgbClr val="231F20"/>
                </a:solidFill>
                <a:latin typeface="Arial Narrow" panose="020B0606020202030204" pitchFamily="34" charset="0"/>
                <a:cs typeface="Tahoma"/>
              </a:rPr>
              <a:t>You can ask us to contact you in a specific way (for example, home or oice phone) or to send mail to a different address.</a:t>
            </a:r>
            <a:endParaRPr sz="1100" dirty="0">
              <a:latin typeface="Arial Narrow" panose="020B0606020202030204" pitchFamily="34" charset="0"/>
              <a:cs typeface="Tahoma"/>
            </a:endParaRPr>
          </a:p>
          <a:p>
            <a:pPr marL="287673" indent="-139812">
              <a:buChar char="•"/>
              <a:tabLst>
                <a:tab pos="287673" algn="l"/>
              </a:tabLst>
            </a:pPr>
            <a:r>
              <a:rPr sz="1100" dirty="0">
                <a:solidFill>
                  <a:srgbClr val="231F20"/>
                </a:solidFill>
                <a:latin typeface="Arial Narrow" panose="020B0606020202030204" pitchFamily="34" charset="0"/>
                <a:cs typeface="Tahoma"/>
              </a:rPr>
              <a:t>We will say “yes” to all reasonable requests.</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Ask us to limit what we use or share</a:t>
            </a:r>
            <a:endParaRPr sz="1100" dirty="0">
              <a:latin typeface="Arial Narrow" panose="020B0606020202030204" pitchFamily="34" charset="0"/>
              <a:cs typeface="Tahoma"/>
            </a:endParaRPr>
          </a:p>
          <a:p>
            <a:pPr marL="287673" marR="4237" indent="-139812">
              <a:buChar char="•"/>
              <a:tabLst>
                <a:tab pos="287673" algn="l"/>
              </a:tabLst>
            </a:pPr>
            <a:r>
              <a:rPr sz="1100" dirty="0">
                <a:solidFill>
                  <a:srgbClr val="231F20"/>
                </a:solidFill>
                <a:latin typeface="Arial Narrow" panose="020B0606020202030204" pitchFamily="34" charset="0"/>
                <a:cs typeface="Tahoma"/>
              </a:rPr>
              <a:t>You can ask us not to use or share certain health information for treatment, pay ment, or our operations. We are not required to agree to your request, and we may say “no” if it would affect your care.</a:t>
            </a:r>
            <a:endParaRPr sz="1100" dirty="0">
              <a:latin typeface="Arial Narrow" panose="020B0606020202030204" pitchFamily="34" charset="0"/>
              <a:cs typeface="Tahoma"/>
            </a:endParaRPr>
          </a:p>
          <a:p>
            <a:pPr marL="287673" marR="163537" indent="-139812">
              <a:buChar char="•"/>
              <a:tabLst>
                <a:tab pos="287673" algn="l"/>
              </a:tabLst>
            </a:pPr>
            <a:r>
              <a:rPr sz="1100" dirty="0">
                <a:solidFill>
                  <a:srgbClr val="231F20"/>
                </a:solidFill>
                <a:latin typeface="Arial Narrow" panose="020B0606020202030204" pitchFamily="34" charset="0"/>
                <a:cs typeface="Tahoma"/>
              </a:rPr>
              <a:t>If you pay for a service or health care item out-of-pocket in full, you can ask us not to share that information for the purpose of payment or our operations</a:t>
            </a:r>
            <a:r>
              <a:rPr lang="en-US" sz="1100" dirty="0">
                <a:solidFill>
                  <a:srgbClr val="231F20"/>
                </a:solidFill>
                <a:latin typeface="Arial Narrow" panose="020B0606020202030204" pitchFamily="34" charset="0"/>
                <a:cs typeface="Tahoma"/>
              </a:rPr>
              <a:t> </a:t>
            </a:r>
            <a:r>
              <a:rPr sz="1100" dirty="0">
                <a:solidFill>
                  <a:srgbClr val="231F20"/>
                </a:solidFill>
                <a:latin typeface="Arial Narrow" panose="020B0606020202030204" pitchFamily="34" charset="0"/>
                <a:cs typeface="Tahoma"/>
              </a:rPr>
              <a:t>with your health insurer. We will say “yes” unless a law requires us to share that information.</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Get a list of those with whom we’ve shared information</a:t>
            </a:r>
            <a:endParaRPr lang="en-US" sz="1100" dirty="0">
              <a:latin typeface="Arial Narrow" panose="020B0606020202030204" pitchFamily="34" charset="0"/>
              <a:cs typeface="Tahoma"/>
            </a:endParaRPr>
          </a:p>
          <a:p>
            <a:pPr marL="287673" marR="3389" indent="-139812">
              <a:buChar char="•"/>
              <a:tabLst>
                <a:tab pos="287673" algn="l"/>
              </a:tabLst>
            </a:pPr>
            <a:r>
              <a:rPr lang="en-US" sz="1100" dirty="0">
                <a:solidFill>
                  <a:srgbClr val="231F20"/>
                </a:solidFill>
                <a:latin typeface="Arial Narrow" panose="020B0606020202030204" pitchFamily="34" charset="0"/>
                <a:cs typeface="Tahoma"/>
              </a:rPr>
              <a:t>You can ask for a list (accounting) of the times we’ve shared your health information for six years prior to the date you ask, who we shared it with, and why.</a:t>
            </a:r>
            <a:endParaRPr lang="en-US" sz="1100" dirty="0">
              <a:latin typeface="Arial Narrow" panose="020B0606020202030204" pitchFamily="34" charset="0"/>
              <a:cs typeface="Tahoma"/>
            </a:endParaRPr>
          </a:p>
          <a:p>
            <a:pPr marL="287673" marR="76685" indent="-139812">
              <a:buChar char="•"/>
              <a:tabLst>
                <a:tab pos="287673" algn="l"/>
              </a:tabLst>
            </a:pPr>
            <a:r>
              <a:rPr sz="1100" dirty="0">
                <a:solidFill>
                  <a:srgbClr val="231F20"/>
                </a:solidFill>
                <a:latin typeface="Arial Narrow" panose="020B0606020202030204" pitchFamily="34" charset="0"/>
                <a:cs typeface="Tahoma"/>
              </a:rPr>
              <a:t>We will include all the disclosures except for those about treatment, payment, and health care operations, and certain other disclosures (such as any you asked us to make). We’ll provide one accounting a year for free but will charge a reasonable, cost-based fee if you ask for another one within 12 months.</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Get a copy of this privacy notice</a:t>
            </a:r>
            <a:r>
              <a:rPr lang="en-US" sz="1100" dirty="0">
                <a:solidFill>
                  <a:srgbClr val="231F20"/>
                </a:solidFill>
                <a:latin typeface="Arial Narrow" panose="020B0606020202030204" pitchFamily="34" charset="0"/>
                <a:cs typeface="Tahoma"/>
              </a:rPr>
              <a:t> - </a:t>
            </a:r>
            <a:r>
              <a:rPr sz="1100" dirty="0">
                <a:solidFill>
                  <a:srgbClr val="231F20"/>
                </a:solidFill>
                <a:latin typeface="Arial Narrow" panose="020B0606020202030204" pitchFamily="34" charset="0"/>
                <a:cs typeface="Tahoma"/>
              </a:rPr>
              <a:t>You can ask for a paper copy of this notice at any time, even if you have agreed to receive the notice electronically. We will provide you with a paper copy promptly.</a:t>
            </a:r>
            <a:endParaRPr sz="1100" dirty="0">
              <a:latin typeface="Arial Narrow" panose="020B0606020202030204" pitchFamily="34" charset="0"/>
              <a:cs typeface="Tahoma"/>
            </a:endParaRPr>
          </a:p>
          <a:p>
            <a:pPr marL="8473"/>
            <a:r>
              <a:rPr sz="1100" dirty="0">
                <a:solidFill>
                  <a:srgbClr val="231F20"/>
                </a:solidFill>
                <a:latin typeface="Arial Narrow" panose="020B0606020202030204" pitchFamily="34" charset="0"/>
                <a:cs typeface="Tahoma"/>
              </a:rPr>
              <a:t>Choose someone to act for you</a:t>
            </a:r>
            <a:endParaRPr sz="1100" dirty="0">
              <a:latin typeface="Arial Narrow" panose="020B0606020202030204" pitchFamily="34" charset="0"/>
              <a:cs typeface="Tahoma"/>
            </a:endParaRPr>
          </a:p>
          <a:p>
            <a:pPr marL="287673" marR="61856" indent="-139812">
              <a:buChar char="•"/>
              <a:tabLst>
                <a:tab pos="287673" algn="l"/>
              </a:tabLst>
            </a:pPr>
            <a:r>
              <a:rPr sz="1100" dirty="0">
                <a:solidFill>
                  <a:srgbClr val="231F20"/>
                </a:solidFill>
                <a:latin typeface="Arial Narrow" panose="020B0606020202030204" pitchFamily="34" charset="0"/>
                <a:cs typeface="Tahoma"/>
              </a:rPr>
              <a:t>If you have given someone medical power of attorney or if someone is your legal guardian, that person can exercise your rights </a:t>
            </a:r>
            <a:r>
              <a:rPr lang="en-US" sz="1100" dirty="0">
                <a:solidFill>
                  <a:srgbClr val="231F20"/>
                </a:solidFill>
                <a:latin typeface="Arial Narrow" panose="020B0606020202030204" pitchFamily="34" charset="0"/>
                <a:cs typeface="Tahoma"/>
              </a:rPr>
              <a:t>&amp;</a:t>
            </a:r>
            <a:r>
              <a:rPr sz="1100" dirty="0">
                <a:solidFill>
                  <a:srgbClr val="231F20"/>
                </a:solidFill>
                <a:latin typeface="Arial Narrow" panose="020B0606020202030204" pitchFamily="34" charset="0"/>
                <a:cs typeface="Tahoma"/>
              </a:rPr>
              <a:t> make choices about your health information.</a:t>
            </a:r>
            <a:endParaRPr sz="1100" dirty="0">
              <a:latin typeface="Arial Narrow" panose="020B0606020202030204" pitchFamily="34" charset="0"/>
              <a:cs typeface="Tahoma"/>
            </a:endParaRPr>
          </a:p>
          <a:p>
            <a:pPr marL="287673" marR="138541" indent="-139812">
              <a:buChar char="•"/>
              <a:tabLst>
                <a:tab pos="287673" algn="l"/>
              </a:tabLst>
            </a:pPr>
            <a:r>
              <a:rPr sz="1100" dirty="0">
                <a:solidFill>
                  <a:srgbClr val="231F20"/>
                </a:solidFill>
                <a:latin typeface="Arial Narrow" panose="020B0606020202030204" pitchFamily="34" charset="0"/>
                <a:cs typeface="Tahoma"/>
              </a:rPr>
              <a:t>We will make sure the person has this authority and can act for you before we take any action.</a:t>
            </a:r>
            <a:endParaRPr sz="1100" dirty="0">
              <a:latin typeface="Arial Narrow" panose="020B0606020202030204" pitchFamily="34" charset="0"/>
              <a:cs typeface="Tahoma"/>
            </a:endParaRPr>
          </a:p>
          <a:p>
            <a:pPr marL="147862" marR="47451" indent="-139812">
              <a:buChar char="•"/>
              <a:tabLst>
                <a:tab pos="147862" algn="l"/>
              </a:tabLst>
            </a:pPr>
            <a:r>
              <a:rPr sz="1100" dirty="0">
                <a:solidFill>
                  <a:srgbClr val="231F20"/>
                </a:solidFill>
                <a:latin typeface="Arial Narrow" panose="020B0606020202030204" pitchFamily="34" charset="0"/>
                <a:cs typeface="Tahoma"/>
              </a:rPr>
              <a:t>File a complaint if you feel your rights are violated</a:t>
            </a:r>
            <a:r>
              <a:rPr lang="en-US" sz="1100" dirty="0">
                <a:solidFill>
                  <a:srgbClr val="231F20"/>
                </a:solidFill>
                <a:latin typeface="Arial Narrow" panose="020B0606020202030204" pitchFamily="34" charset="0"/>
                <a:cs typeface="Tahoma"/>
              </a:rPr>
              <a:t> </a:t>
            </a:r>
          </a:p>
          <a:p>
            <a:pPr marL="147862" marR="47451" indent="-139812">
              <a:buChar char="•"/>
              <a:tabLst>
                <a:tab pos="147862" algn="l"/>
              </a:tabLst>
            </a:pPr>
            <a:r>
              <a:rPr lang="en-US" sz="1100" dirty="0">
                <a:solidFill>
                  <a:srgbClr val="231F20"/>
                </a:solidFill>
                <a:latin typeface="Arial Narrow" panose="020B0606020202030204" pitchFamily="34" charset="0"/>
                <a:cs typeface="Tahoma"/>
              </a:rPr>
              <a:t>You can complain if you feel we have violated your rights by contacting our Privacy Officer.</a:t>
            </a:r>
            <a:endParaRPr lang="en-US" sz="1100" dirty="0">
              <a:latin typeface="Arial Narrow" panose="020B0606020202030204" pitchFamily="34" charset="0"/>
              <a:cs typeface="Tahoma"/>
            </a:endParaRPr>
          </a:p>
          <a:p>
            <a:pPr marL="147862" marR="3389" indent="-139812">
              <a:buChar char="•"/>
              <a:tabLst>
                <a:tab pos="147862" algn="l"/>
              </a:tabLst>
            </a:pPr>
            <a:r>
              <a:rPr lang="en-US" sz="1100" dirty="0">
                <a:solidFill>
                  <a:srgbClr val="231F20"/>
                </a:solidFill>
                <a:latin typeface="Arial Narrow" panose="020B0606020202030204" pitchFamily="34" charset="0"/>
                <a:cs typeface="Tahoma"/>
              </a:rPr>
              <a:t>You can file a complaint with the U.S. Dept. of Health &amp; Human Services Office for Civil Rights by sending a letter to 200 Independence Avenue, S.W., Washington, D.C. 20201, calling 1-877-696-6775, or </a:t>
            </a:r>
            <a:r>
              <a:rPr lang="en-US" sz="1100" dirty="0">
                <a:solidFill>
                  <a:schemeClr val="tx1"/>
                </a:solidFill>
                <a:latin typeface="Arial Narrow" panose="020B0606020202030204" pitchFamily="34" charset="0"/>
                <a:cs typeface="Tahoma"/>
              </a:rPr>
              <a:t>visiting</a:t>
            </a:r>
            <a:r>
              <a:rPr lang="en-US" sz="1100" dirty="0">
                <a:solidFill>
                  <a:schemeClr val="accent1">
                    <a:lumMod val="75000"/>
                  </a:schemeClr>
                </a:solidFill>
                <a:latin typeface="Arial Narrow" panose="020B0606020202030204" pitchFamily="34" charset="0"/>
                <a:cs typeface="Tahoma"/>
              </a:rPr>
              <a:t> </a:t>
            </a:r>
            <a:r>
              <a:rPr lang="en-US" sz="1100" u="sng" dirty="0">
                <a:solidFill>
                  <a:schemeClr val="accent1">
                    <a:lumMod val="75000"/>
                  </a:schemeClr>
                </a:solidFill>
                <a:latin typeface="Arial Narrow" panose="020B0606020202030204" pitchFamily="34" charset="0"/>
                <a:cs typeface="Tahoma"/>
                <a:hlinkClick r:id="rId3">
                  <a:extLst>
                    <a:ext uri="{A12FA001-AC4F-418D-AE19-62706E023703}">
                      <ahyp:hlinkClr xmlns:ahyp="http://schemas.microsoft.com/office/drawing/2018/hyperlinkcolor" val="tx"/>
                    </a:ext>
                  </a:extLst>
                </a:hlinkClick>
              </a:rPr>
              <a:t>www.hhs.gov/ </a:t>
            </a:r>
            <a:r>
              <a:rPr lang="en-US" sz="1100" u="sng" dirty="0" err="1">
                <a:solidFill>
                  <a:schemeClr val="accent1">
                    <a:lumMod val="75000"/>
                  </a:schemeClr>
                </a:solidFill>
                <a:latin typeface="Arial Narrow" panose="020B0606020202030204" pitchFamily="34" charset="0"/>
                <a:cs typeface="Tahoma"/>
                <a:hlinkClick r:id="rId3">
                  <a:extLst>
                    <a:ext uri="{A12FA001-AC4F-418D-AE19-62706E023703}">
                      <ahyp:hlinkClr xmlns:ahyp="http://schemas.microsoft.com/office/drawing/2018/hyperlinkcolor" val="tx"/>
                    </a:ext>
                  </a:extLst>
                </a:hlinkClick>
              </a:rPr>
              <a:t>ocr</a:t>
            </a:r>
            <a:r>
              <a:rPr lang="en-US" sz="1100" u="sng" dirty="0">
                <a:solidFill>
                  <a:schemeClr val="accent1">
                    <a:lumMod val="75000"/>
                  </a:schemeClr>
                </a:solidFill>
                <a:latin typeface="Arial Narrow" panose="020B0606020202030204" pitchFamily="34" charset="0"/>
                <a:cs typeface="Tahoma"/>
                <a:hlinkClick r:id="rId3">
                  <a:extLst>
                    <a:ext uri="{A12FA001-AC4F-418D-AE19-62706E023703}">
                      <ahyp:hlinkClr xmlns:ahyp="http://schemas.microsoft.com/office/drawing/2018/hyperlinkcolor" val="tx"/>
                    </a:ext>
                  </a:extLst>
                </a:hlinkClick>
              </a:rPr>
              <a:t>/</a:t>
            </a:r>
            <a:r>
              <a:rPr lang="en-US" sz="1100" u="sng" dirty="0">
                <a:solidFill>
                  <a:schemeClr val="accent1">
                    <a:lumMod val="75000"/>
                  </a:schemeClr>
                </a:solidFill>
                <a:latin typeface="Arial Narrow" panose="020B0606020202030204" pitchFamily="34" charset="0"/>
                <a:cs typeface="Tahoma"/>
              </a:rPr>
              <a:t>privacy/</a:t>
            </a:r>
            <a:r>
              <a:rPr lang="en-US" sz="1100" u="sng" dirty="0" err="1">
                <a:solidFill>
                  <a:schemeClr val="accent1">
                    <a:lumMod val="75000"/>
                  </a:schemeClr>
                </a:solidFill>
                <a:latin typeface="Arial Narrow" panose="020B0606020202030204" pitchFamily="34" charset="0"/>
                <a:cs typeface="Tahoma"/>
              </a:rPr>
              <a:t>hipaa</a:t>
            </a:r>
            <a:r>
              <a:rPr lang="en-US" sz="1100" u="sng" dirty="0">
                <a:solidFill>
                  <a:schemeClr val="accent1">
                    <a:lumMod val="75000"/>
                  </a:schemeClr>
                </a:solidFill>
                <a:latin typeface="Arial Narrow" panose="020B0606020202030204" pitchFamily="34" charset="0"/>
                <a:cs typeface="Tahoma"/>
              </a:rPr>
              <a:t>/complaints/.</a:t>
            </a:r>
          </a:p>
          <a:p>
            <a:pPr marL="147862" indent="-139388">
              <a:buChar char="•"/>
              <a:tabLst>
                <a:tab pos="147862" algn="l"/>
              </a:tabLst>
            </a:pPr>
            <a:r>
              <a:rPr lang="en-US" sz="1100" dirty="0">
                <a:solidFill>
                  <a:srgbClr val="231F20"/>
                </a:solidFill>
                <a:latin typeface="Arial Narrow" panose="020B0606020202030204" pitchFamily="34" charset="0"/>
                <a:cs typeface="Tahoma"/>
              </a:rPr>
              <a:t>We will not retaliate against you for filing a complaint.</a:t>
            </a:r>
            <a:endParaRPr lang="en-US" sz="1100" dirty="0">
              <a:latin typeface="Arial Narrow" panose="020B0606020202030204" pitchFamily="34" charset="0"/>
              <a:cs typeface="Tahoma"/>
            </a:endParaRPr>
          </a:p>
        </p:txBody>
      </p:sp>
      <p:sp>
        <p:nvSpPr>
          <p:cNvPr id="5" name="object 5"/>
          <p:cNvSpPr txBox="1"/>
          <p:nvPr/>
        </p:nvSpPr>
        <p:spPr>
          <a:xfrm>
            <a:off x="3496081" y="4637547"/>
            <a:ext cx="3094674" cy="1023791"/>
          </a:xfrm>
          <a:prstGeom prst="rect">
            <a:avLst/>
          </a:prstGeom>
        </p:spPr>
        <p:txBody>
          <a:bodyPr vert="horz" wrap="square" lIns="0" tIns="8050" rIns="0" bIns="0" rtlCol="0">
            <a:spAutoFit/>
          </a:bodyPr>
          <a:lstStyle/>
          <a:p>
            <a:pPr marR="3389"/>
            <a:r>
              <a:rPr sz="1100" dirty="0">
                <a:solidFill>
                  <a:srgbClr val="231F20"/>
                </a:solidFill>
                <a:latin typeface="Arial Narrow" panose="020B0606020202030204" pitchFamily="34" charset="0"/>
                <a:cs typeface="Tahoma"/>
              </a:rPr>
              <a:t>For certain health information, you can tell us your choices about what we share. If you have a clear preference for how we share your information in the situations described below, talk to us. Tell us what you want us to do, and we will follow your instructions.</a:t>
            </a:r>
            <a:endParaRPr sz="1100" dirty="0">
              <a:latin typeface="Arial Narrow" panose="020B0606020202030204" pitchFamily="34" charset="0"/>
              <a:cs typeface="Tahoma"/>
            </a:endParaRPr>
          </a:p>
          <a:p>
            <a:r>
              <a:rPr sz="1100" dirty="0">
                <a:solidFill>
                  <a:srgbClr val="231F20"/>
                </a:solidFill>
                <a:latin typeface="Arial Narrow" panose="020B0606020202030204" pitchFamily="34" charset="0"/>
                <a:cs typeface="Tahoma"/>
              </a:rPr>
              <a:t>In these cases, you have both the right </a:t>
            </a:r>
            <a:r>
              <a:rPr lang="en-US" sz="1100" dirty="0">
                <a:solidFill>
                  <a:srgbClr val="231F20"/>
                </a:solidFill>
                <a:latin typeface="Arial Narrow" panose="020B0606020202030204" pitchFamily="34" charset="0"/>
                <a:cs typeface="Tahoma"/>
              </a:rPr>
              <a:t>&amp; </a:t>
            </a:r>
            <a:r>
              <a:rPr sz="1100" dirty="0">
                <a:solidFill>
                  <a:srgbClr val="231F20"/>
                </a:solidFill>
                <a:latin typeface="Arial Narrow" panose="020B0606020202030204" pitchFamily="34" charset="0"/>
                <a:cs typeface="Tahoma"/>
              </a:rPr>
              <a:t>choice to tell us to:</a:t>
            </a:r>
            <a:endParaRPr sz="1100" dirty="0">
              <a:latin typeface="Arial Narrow" panose="020B0606020202030204" pitchFamily="34" charset="0"/>
              <a:cs typeface="Tahoma"/>
            </a:endParaRPr>
          </a:p>
        </p:txBody>
      </p:sp>
      <p:sp>
        <p:nvSpPr>
          <p:cNvPr id="6" name="object 6"/>
          <p:cNvSpPr txBox="1"/>
          <p:nvPr/>
        </p:nvSpPr>
        <p:spPr>
          <a:xfrm>
            <a:off x="3474472" y="5616234"/>
            <a:ext cx="3103233" cy="3267598"/>
          </a:xfrm>
          <a:prstGeom prst="rect">
            <a:avLst/>
          </a:prstGeom>
        </p:spPr>
        <p:txBody>
          <a:bodyPr vert="horz" wrap="square" lIns="0" tIns="43216" rIns="0" bIns="0" rtlCol="0">
            <a:spAutoFit/>
          </a:bodyPr>
          <a:lstStyle/>
          <a:p>
            <a:pPr marL="147862" indent="-139388">
              <a:spcBef>
                <a:spcPts val="340"/>
              </a:spcBef>
              <a:buChar char="•"/>
              <a:tabLst>
                <a:tab pos="147862" algn="l"/>
              </a:tabLst>
            </a:pPr>
            <a:r>
              <a:rPr sz="1100" dirty="0">
                <a:solidFill>
                  <a:srgbClr val="231F20"/>
                </a:solidFill>
                <a:latin typeface="Arial Narrow" panose="020B0606020202030204" pitchFamily="34" charset="0"/>
                <a:cs typeface="Tahoma"/>
              </a:rPr>
              <a:t>Share information with your family, close friends, or others involved in your care</a:t>
            </a:r>
            <a:endParaRPr sz="1100" dirty="0">
              <a:latin typeface="Arial Narrow" panose="020B0606020202030204" pitchFamily="34" charset="0"/>
              <a:cs typeface="Tahoma"/>
            </a:endParaRPr>
          </a:p>
          <a:p>
            <a:pPr marL="147862" indent="-139388">
              <a:spcBef>
                <a:spcPts val="273"/>
              </a:spcBef>
              <a:buChar char="•"/>
              <a:tabLst>
                <a:tab pos="147862" algn="l"/>
              </a:tabLst>
            </a:pPr>
            <a:r>
              <a:rPr sz="1100" dirty="0">
                <a:solidFill>
                  <a:srgbClr val="231F20"/>
                </a:solidFill>
                <a:latin typeface="Arial Narrow" panose="020B0606020202030204" pitchFamily="34" charset="0"/>
                <a:cs typeface="Tahoma"/>
              </a:rPr>
              <a:t>Share information in a disaster relief situation</a:t>
            </a:r>
            <a:endParaRPr lang="en-US" sz="1100" dirty="0">
              <a:solidFill>
                <a:srgbClr val="231F20"/>
              </a:solidFill>
              <a:latin typeface="Arial Narrow" panose="020B0606020202030204" pitchFamily="34" charset="0"/>
              <a:cs typeface="Tahoma"/>
            </a:endParaRPr>
          </a:p>
          <a:p>
            <a:pPr marR="3389" algn="l">
              <a:spcBef>
                <a:spcPts val="67"/>
              </a:spcBef>
            </a:pPr>
            <a:r>
              <a:rPr lang="en-US" sz="1100" dirty="0">
                <a:solidFill>
                  <a:srgbClr val="231F20"/>
                </a:solidFill>
                <a:latin typeface="Arial Narrow" panose="020B0606020202030204" pitchFamily="34" charset="0"/>
                <a:cs typeface="Tahoma"/>
              </a:rPr>
              <a:t>If you are not able to tell us your preference, for example if you are unconscious, we may go ahead and share your information if we believe it is in your best interest. We may also share your information when needed to lessen a serious and imminent threat to health or safety.</a:t>
            </a:r>
            <a:endParaRPr lang="en-US" sz="1100" dirty="0">
              <a:latin typeface="Arial Narrow" panose="020B0606020202030204" pitchFamily="34" charset="0"/>
              <a:cs typeface="Tahoma"/>
            </a:endParaRPr>
          </a:p>
          <a:p>
            <a:pPr algn="l">
              <a:spcBef>
                <a:spcPts val="546"/>
              </a:spcBef>
            </a:pPr>
            <a:r>
              <a:rPr lang="en-US" sz="1100" dirty="0">
                <a:solidFill>
                  <a:srgbClr val="231F20"/>
                </a:solidFill>
                <a:latin typeface="Arial Narrow" panose="020B0606020202030204" pitchFamily="34" charset="0"/>
                <a:cs typeface="Tahoma"/>
              </a:rPr>
              <a:t>In these cases we never share your information unless you give us written permission:</a:t>
            </a:r>
          </a:p>
          <a:p>
            <a:pPr lvl="5" indent="-139388" algn="l">
              <a:spcBef>
                <a:spcPts val="340"/>
              </a:spcBef>
              <a:buChar char="•"/>
              <a:tabLst>
                <a:tab pos="147862" algn="l"/>
              </a:tabLst>
            </a:pPr>
            <a:r>
              <a:rPr lang="en-US" sz="1100" dirty="0">
                <a:solidFill>
                  <a:srgbClr val="231F20"/>
                </a:solidFill>
                <a:latin typeface="Arial Narrow" panose="020B0606020202030204" pitchFamily="34" charset="0"/>
                <a:cs typeface="Tahoma"/>
              </a:rPr>
              <a:t>Marketing purposes</a:t>
            </a:r>
            <a:endParaRPr lang="en-US" sz="1100" dirty="0">
              <a:latin typeface="Arial Narrow" panose="020B0606020202030204" pitchFamily="34" charset="0"/>
              <a:cs typeface="Tahoma"/>
            </a:endParaRPr>
          </a:p>
          <a:p>
            <a:pPr lvl="5" indent="-139388" algn="l">
              <a:spcBef>
                <a:spcPts val="273"/>
              </a:spcBef>
              <a:buChar char="•"/>
              <a:tabLst>
                <a:tab pos="147862" algn="l"/>
              </a:tabLst>
            </a:pPr>
            <a:r>
              <a:rPr lang="en-US" sz="1100" dirty="0">
                <a:solidFill>
                  <a:srgbClr val="231F20"/>
                </a:solidFill>
                <a:latin typeface="Arial Narrow" panose="020B0606020202030204" pitchFamily="34" charset="0"/>
                <a:cs typeface="Tahoma"/>
              </a:rPr>
              <a:t>Sale of your information</a:t>
            </a:r>
            <a:endParaRPr lang="en-US" sz="1100" dirty="0">
              <a:latin typeface="Arial Narrow" panose="020B0606020202030204" pitchFamily="34" charset="0"/>
              <a:cs typeface="Tahoma"/>
            </a:endParaRPr>
          </a:p>
          <a:p>
            <a:pPr lvl="5" indent="-139388" algn="l">
              <a:spcBef>
                <a:spcPts val="276"/>
              </a:spcBef>
              <a:buChar char="•"/>
              <a:tabLst>
                <a:tab pos="147862" algn="l"/>
              </a:tabLst>
            </a:pPr>
            <a:r>
              <a:rPr lang="en-US" sz="1100" dirty="0">
                <a:solidFill>
                  <a:srgbClr val="231F20"/>
                </a:solidFill>
                <a:latin typeface="Arial Narrow" panose="020B0606020202030204" pitchFamily="34" charset="0"/>
                <a:cs typeface="Tahoma"/>
              </a:rPr>
              <a:t>Most sharing of psychotherapy notes</a:t>
            </a:r>
          </a:p>
          <a:p>
            <a:pPr marL="8473">
              <a:spcBef>
                <a:spcPts val="340"/>
              </a:spcBef>
            </a:pPr>
            <a:r>
              <a:rPr lang="en-US" sz="1100" dirty="0">
                <a:solidFill>
                  <a:srgbClr val="231F20"/>
                </a:solidFill>
                <a:latin typeface="Arial Narrow" panose="020B0606020202030204" pitchFamily="34" charset="0"/>
                <a:cs typeface="Tahoma"/>
              </a:rPr>
              <a:t>In the case of fundraising:</a:t>
            </a:r>
            <a:endParaRPr lang="en-US" sz="1100" dirty="0">
              <a:latin typeface="Arial Narrow" panose="020B0606020202030204" pitchFamily="34" charset="0"/>
              <a:cs typeface="Tahoma"/>
            </a:endParaRPr>
          </a:p>
          <a:p>
            <a:pPr marR="3389" indent="-139812">
              <a:spcBef>
                <a:spcPts val="273"/>
              </a:spcBef>
              <a:buChar char="•"/>
              <a:tabLst>
                <a:tab pos="287673" algn="l"/>
              </a:tabLst>
            </a:pPr>
            <a:r>
              <a:rPr lang="en-US" sz="1100" dirty="0">
                <a:solidFill>
                  <a:srgbClr val="231F20"/>
                </a:solidFill>
                <a:latin typeface="Arial Narrow" panose="020B0606020202030204" pitchFamily="34" charset="0"/>
                <a:cs typeface="Tahoma"/>
              </a:rPr>
              <a:t>We may contact you for fundraising efforts, but you can tell us not to contact you again.</a:t>
            </a:r>
            <a:endParaRPr lang="en-US" sz="1100" dirty="0">
              <a:latin typeface="Arial Narrow" panose="020B0606020202030204" pitchFamily="34" charset="0"/>
              <a:cs typeface="Tahoma"/>
            </a:endParaRPr>
          </a:p>
          <a:p>
            <a:pPr marL="8474">
              <a:spcBef>
                <a:spcPts val="273"/>
              </a:spcBef>
              <a:tabLst>
                <a:tab pos="147862" algn="l"/>
              </a:tabLst>
            </a:pPr>
            <a:endParaRPr sz="1100" dirty="0">
              <a:latin typeface="Arial Narrow" panose="020B0606020202030204" pitchFamily="34" charset="0"/>
              <a:cs typeface="Tahoma"/>
            </a:endParaRPr>
          </a:p>
        </p:txBody>
      </p:sp>
      <p:sp>
        <p:nvSpPr>
          <p:cNvPr id="10" name="object 10"/>
          <p:cNvSpPr txBox="1"/>
          <p:nvPr/>
        </p:nvSpPr>
        <p:spPr>
          <a:xfrm>
            <a:off x="3474472" y="8740333"/>
            <a:ext cx="3224418" cy="6340631"/>
          </a:xfrm>
          <a:prstGeom prst="rect">
            <a:avLst/>
          </a:prstGeom>
        </p:spPr>
        <p:txBody>
          <a:bodyPr vert="horz" wrap="square" lIns="0" tIns="8050" rIns="0" bIns="0" rtlCol="0">
            <a:spAutoFit/>
          </a:bodyPr>
          <a:lstStyle/>
          <a:p>
            <a:pPr marL="8473">
              <a:spcBef>
                <a:spcPts val="63"/>
              </a:spcBef>
            </a:pPr>
            <a:r>
              <a:rPr lang="en-US" sz="1400" u="heavy" dirty="0">
                <a:solidFill>
                  <a:srgbClr val="1F1A52"/>
                </a:solidFill>
                <a:uFill>
                  <a:solidFill>
                    <a:srgbClr val="1F1A52"/>
                  </a:solidFill>
                </a:uFill>
                <a:latin typeface="Arial Narrow" panose="020B0606020202030204" pitchFamily="34" charset="0"/>
                <a:cs typeface="Calibri"/>
              </a:rPr>
              <a:t>Our Responsibilities</a:t>
            </a:r>
          </a:p>
          <a:p>
            <a:pPr marL="8473">
              <a:spcBef>
                <a:spcPts val="63"/>
              </a:spcBef>
            </a:pPr>
            <a:endParaRPr lang="en-US" sz="100" u="heavy" dirty="0">
              <a:solidFill>
                <a:srgbClr val="1F1A52"/>
              </a:solidFill>
              <a:uFill>
                <a:solidFill>
                  <a:srgbClr val="1F1A52"/>
                </a:solidFill>
              </a:uFill>
              <a:latin typeface="Arial Narrow" panose="020B0606020202030204" pitchFamily="34" charset="0"/>
              <a:cs typeface="Calibri"/>
            </a:endParaRPr>
          </a:p>
          <a:p>
            <a:pPr marR="3389" indent="-139812" algn="l">
              <a:spcBef>
                <a:spcPts val="67"/>
              </a:spcBef>
              <a:buChar char="•"/>
              <a:tabLst>
                <a:tab pos="147862" algn="l"/>
                <a:tab pos="149133" algn="l"/>
              </a:tabLst>
            </a:pPr>
            <a:r>
              <a:rPr lang="en-US" sz="1100" dirty="0">
                <a:solidFill>
                  <a:srgbClr val="231F20"/>
                </a:solidFill>
                <a:latin typeface="Arial Narrow" panose="020B0606020202030204" pitchFamily="34" charset="0"/>
                <a:cs typeface="Tahoma"/>
              </a:rPr>
              <a:t>	We are required by law to maintain the privacy and security of your protected health information.</a:t>
            </a:r>
            <a:endParaRPr lang="en-US" sz="1100" dirty="0">
              <a:latin typeface="Arial Narrow" panose="020B0606020202030204" pitchFamily="34" charset="0"/>
              <a:cs typeface="Tahoma"/>
            </a:endParaRPr>
          </a:p>
          <a:p>
            <a:pPr marR="4237" indent="-139812" algn="l">
              <a:spcBef>
                <a:spcPts val="550"/>
              </a:spcBef>
              <a:buChar char="•"/>
              <a:tabLst>
                <a:tab pos="147862" algn="l"/>
                <a:tab pos="149133" algn="l"/>
              </a:tabLst>
            </a:pPr>
            <a:r>
              <a:rPr lang="en-US" sz="1100" dirty="0">
                <a:solidFill>
                  <a:srgbClr val="231F20"/>
                </a:solidFill>
                <a:latin typeface="Arial Narrow" panose="020B0606020202030204" pitchFamily="34" charset="0"/>
                <a:cs typeface="Tahoma"/>
              </a:rPr>
              <a:t>	We will let you know promptly if a breach occurs that may have compromised the privacy or security of your information.</a:t>
            </a:r>
            <a:endParaRPr lang="en-US" sz="1100" dirty="0">
              <a:latin typeface="Arial Narrow" panose="020B0606020202030204" pitchFamily="34" charset="0"/>
              <a:cs typeface="Tahoma"/>
            </a:endParaRPr>
          </a:p>
          <a:p>
            <a:pPr marR="4237" indent="-139812" algn="l">
              <a:spcBef>
                <a:spcPts val="550"/>
              </a:spcBef>
              <a:buChar char="•"/>
              <a:tabLst>
                <a:tab pos="147862" algn="l"/>
                <a:tab pos="149133" algn="l"/>
              </a:tabLst>
            </a:pPr>
            <a:r>
              <a:rPr lang="en-US" sz="1100" dirty="0">
                <a:solidFill>
                  <a:srgbClr val="231F20"/>
                </a:solidFill>
                <a:latin typeface="Arial Narrow" panose="020B0606020202030204" pitchFamily="34" charset="0"/>
                <a:cs typeface="Tahoma"/>
              </a:rPr>
              <a:t>	We must follow the duties and privacy practices described in this notice and give you a copy of it.</a:t>
            </a:r>
            <a:endParaRPr lang="en-US" sz="1100" dirty="0">
              <a:latin typeface="Arial Narrow" panose="020B0606020202030204" pitchFamily="34" charset="0"/>
              <a:cs typeface="Tahoma"/>
            </a:endParaRPr>
          </a:p>
          <a:p>
            <a:pPr marR="3389" indent="-139812" algn="l">
              <a:spcBef>
                <a:spcPts val="550"/>
              </a:spcBef>
              <a:buChar char="•"/>
              <a:tabLst>
                <a:tab pos="147862" algn="l"/>
                <a:tab pos="149133" algn="l"/>
              </a:tabLst>
            </a:pPr>
            <a:r>
              <a:rPr lang="en-US" sz="1100" dirty="0">
                <a:solidFill>
                  <a:srgbClr val="231F20"/>
                </a:solidFill>
                <a:latin typeface="Arial Narrow" panose="020B0606020202030204" pitchFamily="34" charset="0"/>
                <a:cs typeface="Tahoma"/>
              </a:rPr>
              <a:t>	We will not use or share your information other than as described here unless you tell us we can in writing. If you tell us we can, you may change your mind at any time. Let us know in writing if you change your mind.</a:t>
            </a:r>
            <a:endParaRPr lang="en-US" sz="1100" dirty="0">
              <a:latin typeface="Arial Narrow" panose="020B0606020202030204" pitchFamily="34" charset="0"/>
              <a:cs typeface="Tahoma"/>
            </a:endParaRPr>
          </a:p>
          <a:p>
            <a:pPr marR="3813" indent="-139812" algn="l">
              <a:spcBef>
                <a:spcPts val="550"/>
              </a:spcBef>
              <a:buChar char="•"/>
              <a:tabLst>
                <a:tab pos="147862" algn="l"/>
                <a:tab pos="149133" algn="l"/>
              </a:tabLst>
            </a:pPr>
            <a:r>
              <a:rPr lang="en-US" sz="1100" dirty="0">
                <a:solidFill>
                  <a:srgbClr val="231F20"/>
                </a:solidFill>
                <a:latin typeface="Arial Narrow" panose="020B0606020202030204" pitchFamily="34" charset="0"/>
                <a:cs typeface="Tahoma"/>
              </a:rPr>
              <a:t>	For more information see: </a:t>
            </a:r>
            <a:r>
              <a:rPr lang="en-US" sz="1100" dirty="0">
                <a:solidFill>
                  <a:schemeClr val="accent1">
                    <a:lumMod val="75000"/>
                  </a:schemeClr>
                </a:solidFill>
                <a:latin typeface="Arial Narrow" panose="020B0606020202030204" pitchFamily="34" charset="0"/>
                <a:cs typeface="Tahoma"/>
                <a:hlinkClick r:id="rId4">
                  <a:extLst>
                    <a:ext uri="{A12FA001-AC4F-418D-AE19-62706E023703}">
                      <ahyp:hlinkClr xmlns:ahyp="http://schemas.microsoft.com/office/drawing/2018/hyperlinkcolor" val="tx"/>
                    </a:ext>
                  </a:extLst>
                </a:hlinkClick>
              </a:rPr>
              <a:t>www.hhs.gov/ocr/privacy/hipaa/understanding/consumers/</a:t>
            </a:r>
            <a:r>
              <a:rPr lang="en-US" sz="1100" dirty="0">
                <a:solidFill>
                  <a:schemeClr val="accent1">
                    <a:lumMod val="75000"/>
                  </a:schemeClr>
                </a:solidFill>
                <a:latin typeface="Arial Narrow" panose="020B0606020202030204" pitchFamily="34" charset="0"/>
                <a:cs typeface="Tahoma"/>
              </a:rPr>
              <a:t> noticepp.html.</a:t>
            </a:r>
          </a:p>
          <a:p>
            <a:pPr marL="8473" marR="3813" algn="l">
              <a:spcBef>
                <a:spcPts val="63"/>
              </a:spcBef>
              <a:tabLst>
                <a:tab pos="147862" algn="l"/>
                <a:tab pos="149133" algn="l"/>
              </a:tabLst>
            </a:pPr>
            <a:r>
              <a:rPr lang="en-US" sz="1400" u="heavy" dirty="0">
                <a:solidFill>
                  <a:srgbClr val="1F1A52"/>
                </a:solidFill>
                <a:uFill>
                  <a:solidFill>
                    <a:srgbClr val="1F1A52"/>
                  </a:solidFill>
                </a:uFill>
                <a:latin typeface="Arial Narrow" panose="020B0606020202030204" pitchFamily="34" charset="0"/>
                <a:cs typeface="Calibri"/>
              </a:rPr>
              <a:t>Our Uses and </a:t>
            </a:r>
            <a:r>
              <a:rPr lang="en-US" sz="1400" u="heavy" dirty="0" err="1">
                <a:solidFill>
                  <a:srgbClr val="1F1A52"/>
                </a:solidFill>
                <a:uFill>
                  <a:solidFill>
                    <a:srgbClr val="1F1A52"/>
                  </a:solidFill>
                </a:uFill>
                <a:latin typeface="Arial Narrow" panose="020B0606020202030204" pitchFamily="34" charset="0"/>
                <a:cs typeface="Calibri"/>
              </a:rPr>
              <a:t>Discllosures</a:t>
            </a:r>
            <a:endParaRPr lang="en-US" sz="1400" u="heavy" dirty="0">
              <a:solidFill>
                <a:srgbClr val="1F1A52"/>
              </a:solidFill>
              <a:uFill>
                <a:solidFill>
                  <a:srgbClr val="1F1A52"/>
                </a:solidFill>
              </a:uFill>
              <a:latin typeface="Arial Narrow" panose="020B0606020202030204" pitchFamily="34" charset="0"/>
              <a:cs typeface="Calibri"/>
            </a:endParaRPr>
          </a:p>
          <a:p>
            <a:pPr marL="8473">
              <a:spcBef>
                <a:spcPts val="570"/>
              </a:spcBef>
            </a:pPr>
            <a:r>
              <a:rPr lang="en-US" sz="1100" b="1" dirty="0">
                <a:solidFill>
                  <a:srgbClr val="6B6C6F"/>
                </a:solidFill>
                <a:latin typeface="Arial Narrow" panose="020B0606020202030204" pitchFamily="34" charset="0"/>
                <a:cs typeface="Calibri"/>
              </a:rPr>
              <a:t>H</a:t>
            </a:r>
            <a:r>
              <a:rPr lang="en-US" sz="1100" dirty="0">
                <a:solidFill>
                  <a:srgbClr val="231F20"/>
                </a:solidFill>
                <a:latin typeface="Arial Narrow" panose="020B0606020202030204" pitchFamily="34" charset="0"/>
                <a:cs typeface="Tahoma"/>
              </a:rPr>
              <a:t>ow do we typically use or share your health information?   We typically use or share your health information in the following ways.</a:t>
            </a:r>
            <a:endParaRPr lang="en-US" sz="1100" dirty="0">
              <a:latin typeface="Arial Narrow" panose="020B0606020202030204" pitchFamily="34" charset="0"/>
              <a:cs typeface="Tahoma"/>
            </a:endParaRPr>
          </a:p>
          <a:p>
            <a:pPr marL="8473">
              <a:spcBef>
                <a:spcPts val="550"/>
              </a:spcBef>
            </a:pPr>
            <a:r>
              <a:rPr lang="en-US" sz="1100" dirty="0">
                <a:solidFill>
                  <a:srgbClr val="231F20"/>
                </a:solidFill>
                <a:latin typeface="Arial Narrow" panose="020B0606020202030204" pitchFamily="34" charset="0"/>
                <a:cs typeface="Tahoma"/>
              </a:rPr>
              <a:t>Treat you:  We can use your health information and share it with other professionals who are treating you.  </a:t>
            </a:r>
            <a:r>
              <a:rPr lang="en-US" sz="1100" i="1" dirty="0">
                <a:solidFill>
                  <a:srgbClr val="231F20"/>
                </a:solidFill>
                <a:latin typeface="Arial Narrow" panose="020B0606020202030204" pitchFamily="34" charset="0"/>
                <a:cs typeface="Verdana"/>
              </a:rPr>
              <a:t>Example: A doctor treating you for an injury asks another doctor about your overall health condition.</a:t>
            </a:r>
          </a:p>
          <a:p>
            <a:pPr marL="8473">
              <a:spcBef>
                <a:spcPts val="550"/>
              </a:spcBef>
            </a:pPr>
            <a:r>
              <a:rPr lang="en-US" sz="1100" dirty="0">
                <a:solidFill>
                  <a:srgbClr val="231F20"/>
                </a:solidFill>
                <a:latin typeface="Arial Narrow" panose="020B0606020202030204" pitchFamily="34" charset="0"/>
                <a:cs typeface="Tahoma"/>
              </a:rPr>
              <a:t>Run our organization: We can use and share your health information to run our practice, improve your care, and contact you when necessary.  </a:t>
            </a:r>
            <a:r>
              <a:rPr lang="en-US" sz="1100" i="1" dirty="0">
                <a:solidFill>
                  <a:srgbClr val="231F20"/>
                </a:solidFill>
                <a:latin typeface="Arial Narrow" panose="020B0606020202030204" pitchFamily="34" charset="0"/>
                <a:cs typeface="Verdana"/>
              </a:rPr>
              <a:t>Example: We use health information about you to manage your treatment and services.</a:t>
            </a:r>
          </a:p>
          <a:p>
            <a:pPr marL="8473">
              <a:spcBef>
                <a:spcPts val="550"/>
              </a:spcBef>
            </a:pPr>
            <a:r>
              <a:rPr lang="en-US" sz="1100" dirty="0">
                <a:solidFill>
                  <a:srgbClr val="231F20"/>
                </a:solidFill>
                <a:latin typeface="Arial Narrow" panose="020B0606020202030204" pitchFamily="34" charset="0"/>
                <a:cs typeface="Tahoma"/>
              </a:rPr>
              <a:t>Bill for your services: We can use and share your health information to bill and get payment from health plans or other entities.  </a:t>
            </a:r>
            <a:r>
              <a:rPr lang="en-US" sz="1100" i="1" dirty="0">
                <a:solidFill>
                  <a:srgbClr val="231F20"/>
                </a:solidFill>
                <a:latin typeface="Arial Narrow" panose="020B0606020202030204" pitchFamily="34" charset="0"/>
                <a:cs typeface="Verdana"/>
              </a:rPr>
              <a:t>Example: We give information about you to your health insurance plan so it will pay for your services.</a:t>
            </a:r>
            <a:endParaRPr lang="en-US" sz="1100" dirty="0">
              <a:latin typeface="Arial Narrow" panose="020B0606020202030204" pitchFamily="34" charset="0"/>
              <a:cs typeface="Verdana"/>
            </a:endParaRPr>
          </a:p>
          <a:p>
            <a:pPr marL="8473">
              <a:spcBef>
                <a:spcPts val="550"/>
              </a:spcBef>
            </a:pPr>
            <a:endParaRPr lang="en-US" sz="1100" dirty="0">
              <a:latin typeface="Arial Narrow" panose="020B0606020202030204" pitchFamily="34" charset="0"/>
              <a:cs typeface="Verdana"/>
            </a:endParaRPr>
          </a:p>
          <a:p>
            <a:pPr marL="8473">
              <a:spcBef>
                <a:spcPts val="550"/>
              </a:spcBef>
            </a:pPr>
            <a:endParaRPr lang="en-US" sz="1100" dirty="0">
              <a:latin typeface="Arial Narrow" panose="020B0606020202030204" pitchFamily="34" charset="0"/>
              <a:cs typeface="Calibri"/>
            </a:endParaRPr>
          </a:p>
        </p:txBody>
      </p:sp>
      <p:pic>
        <p:nvPicPr>
          <p:cNvPr id="13" name="object 13"/>
          <p:cNvPicPr/>
          <p:nvPr/>
        </p:nvPicPr>
        <p:blipFill>
          <a:blip r:embed="rId5" cstate="print"/>
          <a:stretch>
            <a:fillRect/>
          </a:stretch>
        </p:blipFill>
        <p:spPr>
          <a:xfrm>
            <a:off x="301528" y="2620195"/>
            <a:ext cx="2054900" cy="1720907"/>
          </a:xfrm>
          <a:prstGeom prst="rect">
            <a:avLst/>
          </a:prstGeom>
        </p:spPr>
      </p:pic>
      <p:pic>
        <p:nvPicPr>
          <p:cNvPr id="14" name="object 14"/>
          <p:cNvPicPr/>
          <p:nvPr/>
        </p:nvPicPr>
        <p:blipFill>
          <a:blip r:embed="rId6" cstate="print"/>
          <a:stretch>
            <a:fillRect/>
          </a:stretch>
        </p:blipFill>
        <p:spPr>
          <a:xfrm>
            <a:off x="2352710" y="2620203"/>
            <a:ext cx="1026250" cy="1962414"/>
          </a:xfrm>
          <a:prstGeom prst="rect">
            <a:avLst/>
          </a:prstGeom>
        </p:spPr>
      </p:pic>
      <p:pic>
        <p:nvPicPr>
          <p:cNvPr id="15" name="object 15"/>
          <p:cNvPicPr/>
          <p:nvPr/>
        </p:nvPicPr>
        <p:blipFill>
          <a:blip r:embed="rId7" cstate="print"/>
          <a:stretch>
            <a:fillRect/>
          </a:stretch>
        </p:blipFill>
        <p:spPr>
          <a:xfrm>
            <a:off x="301528" y="4337385"/>
            <a:ext cx="2054900" cy="245232"/>
          </a:xfrm>
          <a:prstGeom prst="rect">
            <a:avLst/>
          </a:prstGeom>
        </p:spPr>
      </p:pic>
      <p:pic>
        <p:nvPicPr>
          <p:cNvPr id="16" name="object 16"/>
          <p:cNvPicPr/>
          <p:nvPr/>
        </p:nvPicPr>
        <p:blipFill>
          <a:blip r:embed="rId8" cstate="print"/>
          <a:stretch>
            <a:fillRect/>
          </a:stretch>
        </p:blipFill>
        <p:spPr>
          <a:xfrm>
            <a:off x="262722" y="4609384"/>
            <a:ext cx="3155051" cy="12047"/>
          </a:xfrm>
          <a:prstGeom prst="rect">
            <a:avLst/>
          </a:prstGeom>
        </p:spPr>
      </p:pic>
      <p:pic>
        <p:nvPicPr>
          <p:cNvPr id="17" name="object 17"/>
          <p:cNvPicPr/>
          <p:nvPr/>
        </p:nvPicPr>
        <p:blipFill>
          <a:blip r:embed="rId9" cstate="print"/>
          <a:stretch>
            <a:fillRect/>
          </a:stretch>
        </p:blipFill>
        <p:spPr>
          <a:xfrm>
            <a:off x="270703" y="2519709"/>
            <a:ext cx="3155051" cy="254374"/>
          </a:xfrm>
          <a:prstGeom prst="rect">
            <a:avLst/>
          </a:prstGeom>
        </p:spPr>
      </p:pic>
      <p:pic>
        <p:nvPicPr>
          <p:cNvPr id="18" name="object 18"/>
          <p:cNvPicPr/>
          <p:nvPr/>
        </p:nvPicPr>
        <p:blipFill>
          <a:blip r:embed="rId10" cstate="print"/>
          <a:stretch>
            <a:fillRect/>
          </a:stretch>
        </p:blipFill>
        <p:spPr>
          <a:xfrm>
            <a:off x="252530" y="2617905"/>
            <a:ext cx="3155051" cy="2002855"/>
          </a:xfrm>
          <a:prstGeom prst="rect">
            <a:avLst/>
          </a:prstGeom>
        </p:spPr>
      </p:pic>
      <p:sp>
        <p:nvSpPr>
          <p:cNvPr id="19" name="object 19"/>
          <p:cNvSpPr txBox="1"/>
          <p:nvPr/>
        </p:nvSpPr>
        <p:spPr>
          <a:xfrm>
            <a:off x="343329" y="2577883"/>
            <a:ext cx="2984848" cy="2042877"/>
          </a:xfrm>
          <a:prstGeom prst="rect">
            <a:avLst/>
          </a:prstGeom>
        </p:spPr>
        <p:txBody>
          <a:bodyPr vert="horz" wrap="square" lIns="0" tIns="11440" rIns="0" bIns="0" rtlCol="0">
            <a:spAutoFit/>
          </a:bodyPr>
          <a:lstStyle/>
          <a:p>
            <a:pPr marL="8473">
              <a:spcBef>
                <a:spcPts val="90"/>
              </a:spcBef>
            </a:pPr>
            <a:r>
              <a:rPr sz="1100" dirty="0">
                <a:solidFill>
                  <a:srgbClr val="231F20"/>
                </a:solidFill>
                <a:latin typeface="Arial Narrow" panose="020B0606020202030204" pitchFamily="34" charset="0"/>
                <a:cs typeface="Tahoma"/>
              </a:rPr>
              <a:t>You have the right to:</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Get a copy of your paper or electronic medical record</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Correct your paper or electronic medical record</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Request confidential communication</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Ask us to limit the information we share</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Get a list of those with whom we’ve shared your information</a:t>
            </a:r>
            <a:endParaRPr sz="1100" dirty="0">
              <a:latin typeface="Arial Narrow" panose="020B0606020202030204" pitchFamily="34" charset="0"/>
              <a:cs typeface="Tahoma"/>
            </a:endParaRPr>
          </a:p>
          <a:p>
            <a:pPr marL="252932" indent="-174553">
              <a:buChar char="•"/>
              <a:tabLst>
                <a:tab pos="252932" algn="l"/>
              </a:tabLst>
            </a:pPr>
            <a:r>
              <a:rPr sz="1100" dirty="0">
                <a:solidFill>
                  <a:srgbClr val="231F20"/>
                </a:solidFill>
                <a:latin typeface="Arial Narrow" panose="020B0606020202030204" pitchFamily="34" charset="0"/>
                <a:cs typeface="Tahoma"/>
              </a:rPr>
              <a:t>Get a copy of this privacy notice</a:t>
            </a:r>
            <a:endParaRPr sz="1100" dirty="0">
              <a:latin typeface="Arial Narrow" panose="020B0606020202030204" pitchFamily="34" charset="0"/>
              <a:cs typeface="Tahoma"/>
            </a:endParaRPr>
          </a:p>
          <a:p>
            <a:pPr marL="252932" indent="-174553">
              <a:spcBef>
                <a:spcPts val="3"/>
              </a:spcBef>
              <a:buChar char="•"/>
              <a:tabLst>
                <a:tab pos="252932" algn="l"/>
              </a:tabLst>
            </a:pPr>
            <a:r>
              <a:rPr sz="1100" dirty="0">
                <a:solidFill>
                  <a:srgbClr val="231F20"/>
                </a:solidFill>
                <a:latin typeface="Arial Narrow" panose="020B0606020202030204" pitchFamily="34" charset="0"/>
                <a:cs typeface="Tahoma"/>
              </a:rPr>
              <a:t>Choose someone to act for you</a:t>
            </a:r>
            <a:endParaRPr sz="1100" dirty="0">
              <a:latin typeface="Arial Narrow" panose="020B0606020202030204" pitchFamily="34" charset="0"/>
              <a:cs typeface="Tahoma"/>
            </a:endParaRPr>
          </a:p>
          <a:p>
            <a:pPr marL="252932" marR="86005" indent="-174977">
              <a:buChar char="•"/>
              <a:tabLst>
                <a:tab pos="252932" algn="l"/>
              </a:tabLst>
            </a:pPr>
            <a:r>
              <a:rPr sz="1100" dirty="0">
                <a:solidFill>
                  <a:srgbClr val="231F20"/>
                </a:solidFill>
                <a:latin typeface="Arial Narrow" panose="020B0606020202030204" pitchFamily="34" charset="0"/>
                <a:cs typeface="Tahoma"/>
              </a:rPr>
              <a:t>File a complaint if you believe your privacy rights have been violated</a:t>
            </a:r>
            <a:endParaRPr sz="1100" dirty="0">
              <a:latin typeface="Arial Narrow" panose="020B0606020202030204" pitchFamily="34" charset="0"/>
              <a:cs typeface="Tahoma"/>
            </a:endParaRPr>
          </a:p>
          <a:p>
            <a:pPr marR="3389"/>
            <a:endParaRPr lang="en-US" sz="1100" dirty="0">
              <a:solidFill>
                <a:srgbClr val="231F20"/>
              </a:solidFill>
              <a:latin typeface="Arial Narrow" panose="020B0606020202030204" pitchFamily="34" charset="0"/>
              <a:cs typeface="Tahoma"/>
            </a:endParaRPr>
          </a:p>
        </p:txBody>
      </p:sp>
      <p:pic>
        <p:nvPicPr>
          <p:cNvPr id="21" name="object 21"/>
          <p:cNvPicPr/>
          <p:nvPr/>
        </p:nvPicPr>
        <p:blipFill>
          <a:blip r:embed="rId11" cstate="print"/>
          <a:stretch>
            <a:fillRect/>
          </a:stretch>
        </p:blipFill>
        <p:spPr>
          <a:xfrm>
            <a:off x="3513830" y="2564303"/>
            <a:ext cx="2050692" cy="1769352"/>
          </a:xfrm>
          <a:prstGeom prst="rect">
            <a:avLst/>
          </a:prstGeom>
        </p:spPr>
      </p:pic>
      <p:pic>
        <p:nvPicPr>
          <p:cNvPr id="22" name="object 22"/>
          <p:cNvPicPr/>
          <p:nvPr/>
        </p:nvPicPr>
        <p:blipFill>
          <a:blip r:embed="rId12" cstate="print"/>
          <a:stretch>
            <a:fillRect/>
          </a:stretch>
        </p:blipFill>
        <p:spPr>
          <a:xfrm>
            <a:off x="5560796" y="2564303"/>
            <a:ext cx="1025396" cy="2018314"/>
          </a:xfrm>
          <a:prstGeom prst="rect">
            <a:avLst/>
          </a:prstGeom>
        </p:spPr>
      </p:pic>
      <p:pic>
        <p:nvPicPr>
          <p:cNvPr id="23" name="object 23"/>
          <p:cNvPicPr/>
          <p:nvPr/>
        </p:nvPicPr>
        <p:blipFill>
          <a:blip r:embed="rId13" cstate="print"/>
          <a:stretch>
            <a:fillRect/>
          </a:stretch>
        </p:blipFill>
        <p:spPr>
          <a:xfrm>
            <a:off x="3513830" y="4329932"/>
            <a:ext cx="2050692" cy="252685"/>
          </a:xfrm>
          <a:prstGeom prst="rect">
            <a:avLst/>
          </a:prstGeom>
        </p:spPr>
      </p:pic>
      <p:pic>
        <p:nvPicPr>
          <p:cNvPr id="24" name="object 24"/>
          <p:cNvPicPr/>
          <p:nvPr/>
        </p:nvPicPr>
        <p:blipFill>
          <a:blip r:embed="rId14" cstate="print"/>
          <a:stretch>
            <a:fillRect/>
          </a:stretch>
        </p:blipFill>
        <p:spPr>
          <a:xfrm>
            <a:off x="3475008" y="4609384"/>
            <a:ext cx="3149990" cy="12047"/>
          </a:xfrm>
          <a:prstGeom prst="rect">
            <a:avLst/>
          </a:prstGeom>
        </p:spPr>
      </p:pic>
      <p:pic>
        <p:nvPicPr>
          <p:cNvPr id="25" name="object 25"/>
          <p:cNvPicPr/>
          <p:nvPr/>
        </p:nvPicPr>
        <p:blipFill>
          <a:blip r:embed="rId15" cstate="print"/>
          <a:stretch>
            <a:fillRect/>
          </a:stretch>
        </p:blipFill>
        <p:spPr>
          <a:xfrm>
            <a:off x="3475008" y="2525489"/>
            <a:ext cx="3149990" cy="261822"/>
          </a:xfrm>
          <a:prstGeom prst="rect">
            <a:avLst/>
          </a:prstGeom>
        </p:spPr>
      </p:pic>
      <p:pic>
        <p:nvPicPr>
          <p:cNvPr id="26" name="object 26"/>
          <p:cNvPicPr/>
          <p:nvPr/>
        </p:nvPicPr>
        <p:blipFill>
          <a:blip r:embed="rId16" cstate="print"/>
          <a:stretch>
            <a:fillRect/>
          </a:stretch>
        </p:blipFill>
        <p:spPr>
          <a:xfrm>
            <a:off x="3475008" y="2783593"/>
            <a:ext cx="3149990" cy="1810893"/>
          </a:xfrm>
          <a:prstGeom prst="rect">
            <a:avLst/>
          </a:prstGeom>
        </p:spPr>
      </p:pic>
      <p:sp>
        <p:nvSpPr>
          <p:cNvPr id="27" name="object 27"/>
          <p:cNvSpPr/>
          <p:nvPr/>
        </p:nvSpPr>
        <p:spPr>
          <a:xfrm>
            <a:off x="3468179" y="1647617"/>
            <a:ext cx="3121324" cy="432164"/>
          </a:xfrm>
          <a:custGeom>
            <a:avLst/>
            <a:gdLst/>
            <a:ahLst/>
            <a:cxnLst/>
            <a:rect l="l" t="t" r="r" b="b"/>
            <a:pathLst>
              <a:path w="4678045" h="647700">
                <a:moveTo>
                  <a:pt x="4678007" y="0"/>
                </a:moveTo>
                <a:lnTo>
                  <a:pt x="0" y="0"/>
                </a:lnTo>
                <a:lnTo>
                  <a:pt x="0" y="647403"/>
                </a:lnTo>
                <a:lnTo>
                  <a:pt x="4678007" y="647403"/>
                </a:lnTo>
                <a:lnTo>
                  <a:pt x="4678007" y="0"/>
                </a:lnTo>
                <a:close/>
              </a:path>
            </a:pathLst>
          </a:custGeom>
          <a:solidFill>
            <a:srgbClr val="333332"/>
          </a:solidFill>
        </p:spPr>
        <p:txBody>
          <a:bodyPr wrap="square" lIns="0" tIns="0" rIns="0" bIns="0" rtlCol="0"/>
          <a:lstStyle/>
          <a:p>
            <a:endParaRPr sz="1100" dirty="0">
              <a:latin typeface="Arial Narrow" panose="020B0606020202030204" pitchFamily="34" charset="0"/>
            </a:endParaRPr>
          </a:p>
        </p:txBody>
      </p:sp>
      <p:pic>
        <p:nvPicPr>
          <p:cNvPr id="29" name="object 29"/>
          <p:cNvPicPr/>
          <p:nvPr/>
        </p:nvPicPr>
        <p:blipFill>
          <a:blip r:embed="rId17" cstate="print"/>
          <a:stretch>
            <a:fillRect/>
          </a:stretch>
        </p:blipFill>
        <p:spPr>
          <a:xfrm>
            <a:off x="6703977" y="2564312"/>
            <a:ext cx="2054658" cy="1756303"/>
          </a:xfrm>
          <a:prstGeom prst="rect">
            <a:avLst/>
          </a:prstGeom>
        </p:spPr>
      </p:pic>
      <p:pic>
        <p:nvPicPr>
          <p:cNvPr id="30" name="object 30"/>
          <p:cNvPicPr/>
          <p:nvPr/>
        </p:nvPicPr>
        <p:blipFill>
          <a:blip r:embed="rId18" cstate="print"/>
          <a:stretch>
            <a:fillRect/>
          </a:stretch>
        </p:blipFill>
        <p:spPr>
          <a:xfrm>
            <a:off x="8754910" y="2564312"/>
            <a:ext cx="1026483" cy="2004333"/>
          </a:xfrm>
          <a:prstGeom prst="rect">
            <a:avLst/>
          </a:prstGeom>
        </p:spPr>
      </p:pic>
      <p:pic>
        <p:nvPicPr>
          <p:cNvPr id="31" name="object 31"/>
          <p:cNvPicPr/>
          <p:nvPr/>
        </p:nvPicPr>
        <p:blipFill>
          <a:blip r:embed="rId19" cstate="print"/>
          <a:stretch>
            <a:fillRect/>
          </a:stretch>
        </p:blipFill>
        <p:spPr>
          <a:xfrm>
            <a:off x="6703977" y="4316891"/>
            <a:ext cx="2054658" cy="251753"/>
          </a:xfrm>
          <a:prstGeom prst="rect">
            <a:avLst/>
          </a:prstGeom>
        </p:spPr>
      </p:pic>
      <p:pic>
        <p:nvPicPr>
          <p:cNvPr id="32" name="object 32"/>
          <p:cNvPicPr/>
          <p:nvPr/>
        </p:nvPicPr>
        <p:blipFill>
          <a:blip r:embed="rId20" cstate="print"/>
          <a:stretch>
            <a:fillRect/>
          </a:stretch>
        </p:blipFill>
        <p:spPr>
          <a:xfrm>
            <a:off x="6665163" y="4594486"/>
            <a:ext cx="3155051" cy="12971"/>
          </a:xfrm>
          <a:prstGeom prst="rect">
            <a:avLst/>
          </a:prstGeom>
        </p:spPr>
      </p:pic>
      <p:pic>
        <p:nvPicPr>
          <p:cNvPr id="33" name="object 33"/>
          <p:cNvPicPr/>
          <p:nvPr/>
        </p:nvPicPr>
        <p:blipFill>
          <a:blip r:embed="rId21" cstate="print"/>
          <a:stretch>
            <a:fillRect/>
          </a:stretch>
        </p:blipFill>
        <p:spPr>
          <a:xfrm>
            <a:off x="6665163" y="2525490"/>
            <a:ext cx="3155051" cy="259963"/>
          </a:xfrm>
          <a:prstGeom prst="rect">
            <a:avLst/>
          </a:prstGeom>
        </p:spPr>
      </p:pic>
      <p:pic>
        <p:nvPicPr>
          <p:cNvPr id="34" name="object 34"/>
          <p:cNvPicPr/>
          <p:nvPr/>
        </p:nvPicPr>
        <p:blipFill>
          <a:blip r:embed="rId22" cstate="print"/>
          <a:stretch>
            <a:fillRect/>
          </a:stretch>
        </p:blipFill>
        <p:spPr>
          <a:xfrm>
            <a:off x="6665163" y="2781730"/>
            <a:ext cx="3155051" cy="1810894"/>
          </a:xfrm>
          <a:prstGeom prst="rect">
            <a:avLst/>
          </a:prstGeom>
        </p:spPr>
      </p:pic>
      <p:sp>
        <p:nvSpPr>
          <p:cNvPr id="35" name="object 35"/>
          <p:cNvSpPr/>
          <p:nvPr/>
        </p:nvSpPr>
        <p:spPr>
          <a:xfrm>
            <a:off x="6677992" y="1677498"/>
            <a:ext cx="3121324" cy="432164"/>
          </a:xfrm>
          <a:custGeom>
            <a:avLst/>
            <a:gdLst/>
            <a:ahLst/>
            <a:cxnLst/>
            <a:rect l="l" t="t" r="r" b="b"/>
            <a:pathLst>
              <a:path w="4678044" h="647700">
                <a:moveTo>
                  <a:pt x="4678007" y="0"/>
                </a:moveTo>
                <a:lnTo>
                  <a:pt x="0" y="0"/>
                </a:lnTo>
                <a:lnTo>
                  <a:pt x="0" y="647403"/>
                </a:lnTo>
                <a:lnTo>
                  <a:pt x="4678007" y="647403"/>
                </a:lnTo>
                <a:lnTo>
                  <a:pt x="4678007" y="0"/>
                </a:lnTo>
                <a:close/>
              </a:path>
            </a:pathLst>
          </a:custGeom>
          <a:solidFill>
            <a:srgbClr val="3D6E70"/>
          </a:solidFill>
        </p:spPr>
        <p:txBody>
          <a:bodyPr wrap="square" lIns="0" tIns="0" rIns="0" bIns="0" rtlCol="0"/>
          <a:lstStyle/>
          <a:p>
            <a:endParaRPr sz="1100">
              <a:latin typeface="Arial Narrow" panose="020B0606020202030204" pitchFamily="34" charset="0"/>
            </a:endParaRPr>
          </a:p>
        </p:txBody>
      </p:sp>
      <p:sp>
        <p:nvSpPr>
          <p:cNvPr id="36" name="object 36"/>
          <p:cNvSpPr txBox="1"/>
          <p:nvPr/>
        </p:nvSpPr>
        <p:spPr>
          <a:xfrm>
            <a:off x="3417773" y="1684405"/>
            <a:ext cx="3121324" cy="351869"/>
          </a:xfrm>
          <a:prstGeom prst="rect">
            <a:avLst/>
          </a:prstGeom>
        </p:spPr>
        <p:txBody>
          <a:bodyPr vert="horz" wrap="square" lIns="0" tIns="74146" rIns="0" bIns="0" rtlCol="0">
            <a:spAutoFit/>
          </a:bodyPr>
          <a:lstStyle/>
          <a:p>
            <a:pPr marL="139388" algn="ctr">
              <a:spcBef>
                <a:spcPts val="584"/>
              </a:spcBef>
            </a:pPr>
            <a:r>
              <a:rPr b="1" dirty="0">
                <a:solidFill>
                  <a:srgbClr val="FFFFFF"/>
                </a:solidFill>
                <a:latin typeface="Arial Narrow" panose="020B0606020202030204" pitchFamily="34" charset="0"/>
                <a:cs typeface="Arial"/>
              </a:rPr>
              <a:t>Your Choices</a:t>
            </a:r>
            <a:endParaRPr dirty="0">
              <a:latin typeface="Arial Narrow" panose="020B0606020202030204" pitchFamily="34" charset="0"/>
              <a:cs typeface="Arial"/>
            </a:endParaRPr>
          </a:p>
        </p:txBody>
      </p:sp>
      <p:sp>
        <p:nvSpPr>
          <p:cNvPr id="37" name="object 37"/>
          <p:cNvSpPr txBox="1"/>
          <p:nvPr/>
        </p:nvSpPr>
        <p:spPr>
          <a:xfrm>
            <a:off x="6623676" y="1704440"/>
            <a:ext cx="3121324" cy="351869"/>
          </a:xfrm>
          <a:prstGeom prst="rect">
            <a:avLst/>
          </a:prstGeom>
        </p:spPr>
        <p:txBody>
          <a:bodyPr vert="horz" wrap="square" lIns="0" tIns="74146" rIns="0" bIns="0" rtlCol="0">
            <a:spAutoFit/>
          </a:bodyPr>
          <a:lstStyle/>
          <a:p>
            <a:pPr marL="139388" algn="ctr">
              <a:spcBef>
                <a:spcPts val="584"/>
              </a:spcBef>
            </a:pPr>
            <a:r>
              <a:rPr b="1" dirty="0">
                <a:solidFill>
                  <a:srgbClr val="FFFFFF"/>
                </a:solidFill>
                <a:latin typeface="Arial Narrow" panose="020B0606020202030204" pitchFamily="34" charset="0"/>
                <a:cs typeface="Arial"/>
              </a:rPr>
              <a:t>Our Uses &amp; Disclosures</a:t>
            </a:r>
            <a:endParaRPr dirty="0">
              <a:latin typeface="Arial Narrow" panose="020B0606020202030204" pitchFamily="34" charset="0"/>
              <a:cs typeface="Arial"/>
            </a:endParaRPr>
          </a:p>
        </p:txBody>
      </p:sp>
      <p:sp>
        <p:nvSpPr>
          <p:cNvPr id="38" name="object 38"/>
          <p:cNvSpPr txBox="1"/>
          <p:nvPr/>
        </p:nvSpPr>
        <p:spPr>
          <a:xfrm>
            <a:off x="6734268" y="2563075"/>
            <a:ext cx="3022604" cy="1645765"/>
          </a:xfrm>
          <a:prstGeom prst="rect">
            <a:avLst/>
          </a:prstGeom>
        </p:spPr>
        <p:txBody>
          <a:bodyPr vert="horz" wrap="square" lIns="0" tIns="19489" rIns="0" bIns="0" rtlCol="0">
            <a:spAutoFit/>
          </a:bodyPr>
          <a:lstStyle/>
          <a:p>
            <a:pPr marL="58890">
              <a:spcBef>
                <a:spcPts val="153"/>
              </a:spcBef>
            </a:pPr>
            <a:r>
              <a:rPr sz="1100" dirty="0">
                <a:solidFill>
                  <a:srgbClr val="231F20"/>
                </a:solidFill>
                <a:latin typeface="Arial Narrow" panose="020B0606020202030204" pitchFamily="34" charset="0"/>
                <a:cs typeface="Tahoma"/>
              </a:rPr>
              <a:t>We may use and share your information as we:</a:t>
            </a:r>
            <a:endParaRPr sz="1100" dirty="0">
              <a:latin typeface="Arial Narrow" panose="020B0606020202030204" pitchFamily="34" charset="0"/>
              <a:cs typeface="Tahoma"/>
            </a:endParaRPr>
          </a:p>
          <a:p>
            <a:pPr marL="302502" indent="-138964">
              <a:spcBef>
                <a:spcPts val="90"/>
              </a:spcBef>
              <a:buChar char="•"/>
              <a:tabLst>
                <a:tab pos="302502" algn="l"/>
              </a:tabLst>
            </a:pPr>
            <a:r>
              <a:rPr sz="1100" dirty="0">
                <a:solidFill>
                  <a:srgbClr val="231F20"/>
                </a:solidFill>
                <a:latin typeface="Arial Narrow" panose="020B0606020202030204" pitchFamily="34" charset="0"/>
                <a:cs typeface="Tahoma"/>
              </a:rPr>
              <a:t>Treat you</a:t>
            </a:r>
            <a:endParaRPr sz="1100" dirty="0">
              <a:latin typeface="Arial Narrow" panose="020B0606020202030204" pitchFamily="34" charset="0"/>
              <a:cs typeface="Tahoma"/>
            </a:endParaRPr>
          </a:p>
          <a:p>
            <a:pPr marL="302502" indent="-138964">
              <a:spcBef>
                <a:spcPts val="93"/>
              </a:spcBef>
              <a:buChar char="•"/>
              <a:tabLst>
                <a:tab pos="302502" algn="l"/>
              </a:tabLst>
            </a:pPr>
            <a:r>
              <a:rPr sz="1100" dirty="0">
                <a:solidFill>
                  <a:srgbClr val="231F20"/>
                </a:solidFill>
                <a:latin typeface="Arial Narrow" panose="020B0606020202030204" pitchFamily="34" charset="0"/>
                <a:cs typeface="Tahoma"/>
              </a:rPr>
              <a:t>Run our organization</a:t>
            </a:r>
            <a:endParaRPr sz="1100" dirty="0">
              <a:latin typeface="Arial Narrow" panose="020B0606020202030204" pitchFamily="34" charset="0"/>
              <a:cs typeface="Tahoma"/>
            </a:endParaRPr>
          </a:p>
          <a:p>
            <a:pPr marL="302502" indent="-138964">
              <a:spcBef>
                <a:spcPts val="90"/>
              </a:spcBef>
              <a:buChar char="•"/>
              <a:tabLst>
                <a:tab pos="302502" algn="l"/>
              </a:tabLst>
            </a:pPr>
            <a:r>
              <a:rPr sz="1100" dirty="0">
                <a:solidFill>
                  <a:srgbClr val="231F20"/>
                </a:solidFill>
                <a:latin typeface="Arial Narrow" panose="020B0606020202030204" pitchFamily="34" charset="0"/>
                <a:cs typeface="Tahoma"/>
              </a:rPr>
              <a:t>Bill for your services</a:t>
            </a:r>
            <a:endParaRPr sz="1100" dirty="0">
              <a:latin typeface="Arial Narrow" panose="020B0606020202030204" pitchFamily="34" charset="0"/>
              <a:cs typeface="Tahoma"/>
            </a:endParaRPr>
          </a:p>
          <a:p>
            <a:pPr marL="302502" indent="-138964">
              <a:spcBef>
                <a:spcPts val="93"/>
              </a:spcBef>
              <a:buChar char="•"/>
              <a:tabLst>
                <a:tab pos="302502" algn="l"/>
              </a:tabLst>
            </a:pPr>
            <a:r>
              <a:rPr sz="1100" dirty="0">
                <a:solidFill>
                  <a:srgbClr val="231F20"/>
                </a:solidFill>
                <a:latin typeface="Arial Narrow" panose="020B0606020202030204" pitchFamily="34" charset="0"/>
                <a:cs typeface="Tahoma"/>
              </a:rPr>
              <a:t>Help with public health and safety issues</a:t>
            </a:r>
            <a:endParaRPr sz="1100" dirty="0">
              <a:latin typeface="Arial Narrow" panose="020B0606020202030204" pitchFamily="34" charset="0"/>
              <a:cs typeface="Tahoma"/>
            </a:endParaRPr>
          </a:p>
          <a:p>
            <a:pPr marL="302502" indent="-138964">
              <a:spcBef>
                <a:spcPts val="90"/>
              </a:spcBef>
              <a:buChar char="•"/>
              <a:tabLst>
                <a:tab pos="302502" algn="l"/>
              </a:tabLst>
            </a:pPr>
            <a:r>
              <a:rPr sz="1100" dirty="0">
                <a:solidFill>
                  <a:srgbClr val="231F20"/>
                </a:solidFill>
                <a:latin typeface="Arial Narrow" panose="020B0606020202030204" pitchFamily="34" charset="0"/>
                <a:cs typeface="Tahoma"/>
              </a:rPr>
              <a:t>Do research</a:t>
            </a:r>
            <a:endParaRPr sz="1100" dirty="0">
              <a:latin typeface="Arial Narrow" panose="020B0606020202030204" pitchFamily="34" charset="0"/>
              <a:cs typeface="Tahoma"/>
            </a:endParaRPr>
          </a:p>
          <a:p>
            <a:pPr marL="302502" indent="-138964">
              <a:spcBef>
                <a:spcPts val="93"/>
              </a:spcBef>
              <a:buChar char="•"/>
              <a:tabLst>
                <a:tab pos="302502" algn="l"/>
              </a:tabLst>
            </a:pPr>
            <a:r>
              <a:rPr sz="1100" dirty="0">
                <a:solidFill>
                  <a:srgbClr val="231F20"/>
                </a:solidFill>
                <a:latin typeface="Arial Narrow" panose="020B0606020202030204" pitchFamily="34" charset="0"/>
                <a:cs typeface="Tahoma"/>
              </a:rPr>
              <a:t>Comply with the law</a:t>
            </a:r>
            <a:endParaRPr sz="1100" dirty="0">
              <a:latin typeface="Arial Narrow" panose="020B0606020202030204" pitchFamily="34" charset="0"/>
              <a:cs typeface="Tahoma"/>
            </a:endParaRPr>
          </a:p>
          <a:p>
            <a:pPr marL="302502" indent="-138964">
              <a:spcBef>
                <a:spcPts val="90"/>
              </a:spcBef>
              <a:buChar char="•"/>
              <a:tabLst>
                <a:tab pos="302502" algn="l"/>
              </a:tabLst>
            </a:pPr>
            <a:r>
              <a:rPr sz="1100" dirty="0">
                <a:solidFill>
                  <a:srgbClr val="231F20"/>
                </a:solidFill>
                <a:latin typeface="Arial Narrow" panose="020B0606020202030204" pitchFamily="34" charset="0"/>
                <a:cs typeface="Tahoma"/>
              </a:rPr>
              <a:t>Respond to organ and tissue donation requests</a:t>
            </a:r>
            <a:endParaRPr sz="1100" dirty="0">
              <a:latin typeface="Arial Narrow" panose="020B0606020202030204" pitchFamily="34" charset="0"/>
              <a:cs typeface="Tahoma"/>
            </a:endParaRPr>
          </a:p>
          <a:p>
            <a:pPr marL="302502" indent="-138964">
              <a:spcBef>
                <a:spcPts val="93"/>
              </a:spcBef>
              <a:buChar char="•"/>
              <a:tabLst>
                <a:tab pos="302502" algn="l"/>
              </a:tabLst>
            </a:pPr>
            <a:r>
              <a:rPr sz="1100" dirty="0">
                <a:solidFill>
                  <a:srgbClr val="231F20"/>
                </a:solidFill>
                <a:latin typeface="Arial Narrow" panose="020B0606020202030204" pitchFamily="34" charset="0"/>
                <a:cs typeface="Tahoma"/>
              </a:rPr>
              <a:t>Work with a medical examiner or funeral director</a:t>
            </a:r>
            <a:endParaRPr sz="1100" dirty="0">
              <a:latin typeface="Arial Narrow" panose="020B0606020202030204" pitchFamily="34" charset="0"/>
              <a:cs typeface="Tahoma"/>
            </a:endParaRPr>
          </a:p>
        </p:txBody>
      </p:sp>
      <p:sp>
        <p:nvSpPr>
          <p:cNvPr id="39" name="object 39"/>
          <p:cNvSpPr/>
          <p:nvPr/>
        </p:nvSpPr>
        <p:spPr>
          <a:xfrm>
            <a:off x="3551968" y="3042489"/>
            <a:ext cx="2914987" cy="1380805"/>
          </a:xfrm>
          <a:custGeom>
            <a:avLst/>
            <a:gdLst/>
            <a:ahLst/>
            <a:cxnLst/>
            <a:rect l="l" t="t" r="r" b="b"/>
            <a:pathLst>
              <a:path w="4368800" h="2069464">
                <a:moveTo>
                  <a:pt x="4368430" y="0"/>
                </a:moveTo>
                <a:lnTo>
                  <a:pt x="0" y="0"/>
                </a:lnTo>
                <a:lnTo>
                  <a:pt x="0" y="2069047"/>
                </a:lnTo>
                <a:lnTo>
                  <a:pt x="4368430" y="2069047"/>
                </a:lnTo>
                <a:lnTo>
                  <a:pt x="4368430" y="0"/>
                </a:lnTo>
                <a:close/>
              </a:path>
            </a:pathLst>
          </a:custGeom>
          <a:solidFill>
            <a:srgbClr val="FFFFFF"/>
          </a:solidFill>
        </p:spPr>
        <p:txBody>
          <a:bodyPr wrap="square" lIns="0" tIns="0" rIns="0" bIns="0" rtlCol="0"/>
          <a:lstStyle/>
          <a:p>
            <a:endParaRPr sz="1100">
              <a:latin typeface="Arial Narrow" panose="020B0606020202030204" pitchFamily="34" charset="0"/>
            </a:endParaRPr>
          </a:p>
        </p:txBody>
      </p:sp>
      <p:sp>
        <p:nvSpPr>
          <p:cNvPr id="40" name="object 40"/>
          <p:cNvSpPr txBox="1"/>
          <p:nvPr/>
        </p:nvSpPr>
        <p:spPr>
          <a:xfrm>
            <a:off x="3606933" y="2598949"/>
            <a:ext cx="2981719" cy="1791526"/>
          </a:xfrm>
          <a:prstGeom prst="rect">
            <a:avLst/>
          </a:prstGeom>
        </p:spPr>
        <p:txBody>
          <a:bodyPr vert="horz" wrap="square" lIns="0" tIns="11440" rIns="0" bIns="0" rtlCol="0">
            <a:spAutoFit/>
          </a:bodyPr>
          <a:lstStyle/>
          <a:p>
            <a:pPr marL="8473">
              <a:spcBef>
                <a:spcPts val="90"/>
              </a:spcBef>
            </a:pPr>
            <a:r>
              <a:rPr sz="1100" dirty="0">
                <a:solidFill>
                  <a:srgbClr val="231F20"/>
                </a:solidFill>
                <a:latin typeface="Arial Narrow" panose="020B0606020202030204" pitchFamily="34" charset="0"/>
                <a:cs typeface="Tahoma"/>
              </a:rPr>
              <a:t>You have some choices in the way that we use and share</a:t>
            </a:r>
            <a:r>
              <a:rPr lang="en-US" sz="1100" dirty="0">
                <a:solidFill>
                  <a:srgbClr val="231F20"/>
                </a:solidFill>
                <a:latin typeface="Arial Narrow" panose="020B0606020202030204" pitchFamily="34" charset="0"/>
                <a:cs typeface="Tahoma"/>
              </a:rPr>
              <a:t> information as we: </a:t>
            </a:r>
          </a:p>
          <a:p>
            <a:pPr marL="147437" indent="-138964">
              <a:spcBef>
                <a:spcPts val="364"/>
              </a:spcBef>
              <a:buChar char="•"/>
              <a:tabLst>
                <a:tab pos="147437" algn="l"/>
              </a:tabLst>
            </a:pPr>
            <a:r>
              <a:rPr lang="en-US" sz="1100" dirty="0">
                <a:solidFill>
                  <a:srgbClr val="231F20"/>
                </a:solidFill>
                <a:latin typeface="Arial Narrow" panose="020B0606020202030204" pitchFamily="34" charset="0"/>
                <a:cs typeface="Tahoma"/>
              </a:rPr>
              <a:t>Tell family and friends about your condition</a:t>
            </a:r>
            <a:endParaRPr lang="en-US" sz="1100" dirty="0">
              <a:latin typeface="Arial Narrow" panose="020B0606020202030204" pitchFamily="34" charset="0"/>
              <a:cs typeface="Tahoma"/>
            </a:endParaRPr>
          </a:p>
          <a:p>
            <a:pPr marL="147437" indent="-138964">
              <a:spcBef>
                <a:spcPts val="304"/>
              </a:spcBef>
              <a:buChar char="•"/>
              <a:tabLst>
                <a:tab pos="147437" algn="l"/>
              </a:tabLst>
            </a:pPr>
            <a:r>
              <a:rPr lang="en-US" sz="1100" dirty="0">
                <a:solidFill>
                  <a:srgbClr val="231F20"/>
                </a:solidFill>
                <a:latin typeface="Arial Narrow" panose="020B0606020202030204" pitchFamily="34" charset="0"/>
                <a:cs typeface="Tahoma"/>
              </a:rPr>
              <a:t>Provide disaster relief</a:t>
            </a:r>
            <a:endParaRPr lang="en-US" sz="1100" dirty="0">
              <a:latin typeface="Arial Narrow" panose="020B0606020202030204" pitchFamily="34" charset="0"/>
              <a:cs typeface="Tahoma"/>
            </a:endParaRPr>
          </a:p>
          <a:p>
            <a:pPr marL="147437" indent="-138964">
              <a:spcBef>
                <a:spcPts val="300"/>
              </a:spcBef>
              <a:buChar char="•"/>
              <a:tabLst>
                <a:tab pos="147437" algn="l"/>
              </a:tabLst>
            </a:pPr>
            <a:r>
              <a:rPr lang="en-US" sz="1100" dirty="0">
                <a:solidFill>
                  <a:srgbClr val="231F20"/>
                </a:solidFill>
                <a:latin typeface="Arial Narrow" panose="020B0606020202030204" pitchFamily="34" charset="0"/>
                <a:cs typeface="Tahoma"/>
              </a:rPr>
              <a:t>Include you in a hospital directory</a:t>
            </a:r>
            <a:endParaRPr lang="en-US" sz="1100" dirty="0">
              <a:latin typeface="Arial Narrow" panose="020B0606020202030204" pitchFamily="34" charset="0"/>
              <a:cs typeface="Tahoma"/>
            </a:endParaRPr>
          </a:p>
          <a:p>
            <a:pPr marL="147437" indent="-138964">
              <a:spcBef>
                <a:spcPts val="304"/>
              </a:spcBef>
              <a:buChar char="•"/>
              <a:tabLst>
                <a:tab pos="147437" algn="l"/>
              </a:tabLst>
            </a:pPr>
            <a:r>
              <a:rPr lang="en-US" sz="1100" dirty="0">
                <a:solidFill>
                  <a:srgbClr val="231F20"/>
                </a:solidFill>
                <a:latin typeface="Arial Narrow" panose="020B0606020202030204" pitchFamily="34" charset="0"/>
                <a:cs typeface="Tahoma"/>
              </a:rPr>
              <a:t>Provide mental health care</a:t>
            </a:r>
            <a:endParaRPr lang="en-US" sz="1100" dirty="0">
              <a:latin typeface="Arial Narrow" panose="020B0606020202030204" pitchFamily="34" charset="0"/>
              <a:cs typeface="Tahoma"/>
            </a:endParaRPr>
          </a:p>
          <a:p>
            <a:pPr marL="147437" indent="-138964">
              <a:spcBef>
                <a:spcPts val="304"/>
              </a:spcBef>
              <a:buChar char="•"/>
              <a:tabLst>
                <a:tab pos="147437" algn="l"/>
              </a:tabLst>
            </a:pPr>
            <a:r>
              <a:rPr lang="en-US" sz="1100" dirty="0">
                <a:solidFill>
                  <a:srgbClr val="231F20"/>
                </a:solidFill>
                <a:latin typeface="Arial Narrow" panose="020B0606020202030204" pitchFamily="34" charset="0"/>
                <a:cs typeface="Tahoma"/>
              </a:rPr>
              <a:t>Market our services and sell your information</a:t>
            </a:r>
            <a:endParaRPr lang="en-US" sz="1100" dirty="0">
              <a:latin typeface="Arial Narrow" panose="020B0606020202030204" pitchFamily="34" charset="0"/>
              <a:cs typeface="Tahoma"/>
            </a:endParaRPr>
          </a:p>
          <a:p>
            <a:pPr marL="147437" indent="-138964">
              <a:spcBef>
                <a:spcPts val="300"/>
              </a:spcBef>
              <a:buChar char="•"/>
              <a:tabLst>
                <a:tab pos="147437" algn="l"/>
              </a:tabLst>
            </a:pPr>
            <a:r>
              <a:rPr lang="en-US" sz="1100" dirty="0">
                <a:solidFill>
                  <a:srgbClr val="231F20"/>
                </a:solidFill>
                <a:latin typeface="Arial Narrow" panose="020B0606020202030204" pitchFamily="34" charset="0"/>
                <a:cs typeface="Tahoma"/>
              </a:rPr>
              <a:t>Raise funds</a:t>
            </a:r>
            <a:endParaRPr lang="en-US" sz="1100" dirty="0">
              <a:latin typeface="Arial Narrow" panose="020B0606020202030204" pitchFamily="34" charset="0"/>
              <a:cs typeface="Tahoma"/>
            </a:endParaRPr>
          </a:p>
          <a:p>
            <a:pPr marL="8473">
              <a:spcBef>
                <a:spcPts val="90"/>
              </a:spcBef>
            </a:pPr>
            <a:endParaRPr sz="1100" dirty="0">
              <a:latin typeface="Arial Narrow" panose="020B0606020202030204" pitchFamily="34" charset="0"/>
              <a:cs typeface="Tahoma"/>
            </a:endParaRPr>
          </a:p>
        </p:txBody>
      </p:sp>
      <p:sp>
        <p:nvSpPr>
          <p:cNvPr id="43" name="object 43"/>
          <p:cNvSpPr txBox="1"/>
          <p:nvPr/>
        </p:nvSpPr>
        <p:spPr>
          <a:xfrm>
            <a:off x="3474472" y="14658718"/>
            <a:ext cx="3186563" cy="684809"/>
          </a:xfrm>
          <a:prstGeom prst="rect">
            <a:avLst/>
          </a:prstGeom>
          <a:ln>
            <a:solidFill>
              <a:srgbClr val="333332"/>
            </a:solidFill>
          </a:ln>
        </p:spPr>
        <p:txBody>
          <a:bodyPr vert="horz" wrap="square" lIns="0" tIns="7626" rIns="0" bIns="0" rtlCol="0">
            <a:spAutoFit/>
          </a:bodyPr>
          <a:lstStyle/>
          <a:p>
            <a:pPr marL="8473" algn="ctr">
              <a:spcBef>
                <a:spcPts val="60"/>
              </a:spcBef>
            </a:pPr>
            <a:r>
              <a:rPr sz="1100" b="1" dirty="0">
                <a:solidFill>
                  <a:srgbClr val="231F20"/>
                </a:solidFill>
                <a:latin typeface="Arial Narrow" panose="020B0606020202030204" pitchFamily="34" charset="0"/>
                <a:cs typeface="Tahoma"/>
              </a:rPr>
              <a:t>Changes to the Terms of this Notice: We can change the</a:t>
            </a:r>
            <a:r>
              <a:rPr lang="en-US" sz="1100" b="1" dirty="0">
                <a:solidFill>
                  <a:srgbClr val="231F20"/>
                </a:solidFill>
                <a:latin typeface="Arial Narrow" panose="020B0606020202030204" pitchFamily="34" charset="0"/>
                <a:cs typeface="Tahoma"/>
              </a:rPr>
              <a:t> </a:t>
            </a:r>
            <a:r>
              <a:rPr sz="1100" b="1" dirty="0">
                <a:solidFill>
                  <a:srgbClr val="231F20"/>
                </a:solidFill>
                <a:latin typeface="Arial Narrow" panose="020B0606020202030204" pitchFamily="34" charset="0"/>
                <a:cs typeface="Tahoma"/>
              </a:rPr>
              <a:t>terms of this notice, and the changes will apply to all information we have about you. The new notice will be available upon request, in our o</a:t>
            </a:r>
            <a:r>
              <a:rPr lang="en-US" sz="1100" b="1" dirty="0">
                <a:solidFill>
                  <a:srgbClr val="231F20"/>
                </a:solidFill>
                <a:latin typeface="Arial Narrow" panose="020B0606020202030204" pitchFamily="34" charset="0"/>
                <a:cs typeface="Tahoma"/>
              </a:rPr>
              <a:t>ff</a:t>
            </a:r>
            <a:r>
              <a:rPr sz="1100" b="1" dirty="0">
                <a:solidFill>
                  <a:srgbClr val="231F20"/>
                </a:solidFill>
                <a:latin typeface="Arial Narrow" panose="020B0606020202030204" pitchFamily="34" charset="0"/>
                <a:cs typeface="Tahoma"/>
              </a:rPr>
              <a:t>ice, and on our web site.</a:t>
            </a:r>
            <a:endParaRPr sz="1100" b="1" dirty="0">
              <a:latin typeface="Arial Narrow" panose="020B0606020202030204" pitchFamily="34" charset="0"/>
              <a:cs typeface="Tahoma"/>
            </a:endParaRPr>
          </a:p>
        </p:txBody>
      </p:sp>
      <p:sp>
        <p:nvSpPr>
          <p:cNvPr id="44" name="object 44"/>
          <p:cNvSpPr txBox="1"/>
          <p:nvPr/>
        </p:nvSpPr>
        <p:spPr>
          <a:xfrm>
            <a:off x="252530" y="1680334"/>
            <a:ext cx="3121324" cy="351869"/>
          </a:xfrm>
          <a:prstGeom prst="rect">
            <a:avLst/>
          </a:prstGeom>
          <a:solidFill>
            <a:srgbClr val="284B61"/>
          </a:solidFill>
          <a:ln w="11634">
            <a:solidFill>
              <a:srgbClr val="333332"/>
            </a:solidFill>
          </a:ln>
        </p:spPr>
        <p:txBody>
          <a:bodyPr vert="horz" wrap="square" lIns="0" tIns="74146" rIns="0" bIns="0" rtlCol="0">
            <a:spAutoFit/>
          </a:bodyPr>
          <a:lstStyle/>
          <a:p>
            <a:pPr marL="139388" algn="ctr">
              <a:spcBef>
                <a:spcPts val="584"/>
              </a:spcBef>
            </a:pPr>
            <a:r>
              <a:rPr b="1" dirty="0">
                <a:solidFill>
                  <a:srgbClr val="FFFFFF"/>
                </a:solidFill>
                <a:latin typeface="Arial Narrow" panose="020B0606020202030204" pitchFamily="34" charset="0"/>
                <a:cs typeface="Arial"/>
              </a:rPr>
              <a:t>Your Rights</a:t>
            </a:r>
            <a:endParaRPr dirty="0">
              <a:latin typeface="Arial Narrow" panose="020B0606020202030204" pitchFamily="34" charset="0"/>
              <a:cs typeface="Arial"/>
            </a:endParaRPr>
          </a:p>
        </p:txBody>
      </p:sp>
      <p:grpSp>
        <p:nvGrpSpPr>
          <p:cNvPr id="50" name="Group 49">
            <a:extLst>
              <a:ext uri="{FF2B5EF4-FFF2-40B4-BE49-F238E27FC236}">
                <a16:creationId xmlns:a16="http://schemas.microsoft.com/office/drawing/2014/main" id="{8A21E641-38B3-79DD-9BBA-C2B69F160AC5}"/>
              </a:ext>
            </a:extLst>
          </p:cNvPr>
          <p:cNvGrpSpPr/>
          <p:nvPr/>
        </p:nvGrpSpPr>
        <p:grpSpPr>
          <a:xfrm>
            <a:off x="265152" y="407269"/>
            <a:ext cx="9601817" cy="1225450"/>
            <a:chOff x="461049" y="1331832"/>
            <a:chExt cx="8529853" cy="1225450"/>
          </a:xfrm>
        </p:grpSpPr>
        <p:sp>
          <p:nvSpPr>
            <p:cNvPr id="46" name="object 46"/>
            <p:cNvSpPr txBox="1"/>
            <p:nvPr/>
          </p:nvSpPr>
          <p:spPr>
            <a:xfrm>
              <a:off x="6810593" y="1405307"/>
              <a:ext cx="2180309" cy="212308"/>
            </a:xfrm>
            <a:prstGeom prst="rect">
              <a:avLst/>
            </a:prstGeom>
          </p:spPr>
          <p:txBody>
            <a:bodyPr vert="horz" wrap="square" lIns="0" tIns="7626" rIns="0" bIns="0" rtlCol="0">
              <a:spAutoFit/>
            </a:bodyPr>
            <a:lstStyle/>
            <a:p>
              <a:pPr marL="8473">
                <a:lnSpc>
                  <a:spcPts val="1838"/>
                </a:lnSpc>
                <a:spcBef>
                  <a:spcPts val="60"/>
                </a:spcBef>
              </a:pPr>
              <a:endParaRPr sz="1100" dirty="0">
                <a:latin typeface="Arial Narrow" panose="020B0606020202030204" pitchFamily="34" charset="0"/>
                <a:cs typeface="Calibri"/>
              </a:endParaRPr>
            </a:p>
          </p:txBody>
        </p:sp>
        <p:sp>
          <p:nvSpPr>
            <p:cNvPr id="47" name="object 47"/>
            <p:cNvSpPr txBox="1"/>
            <p:nvPr/>
          </p:nvSpPr>
          <p:spPr>
            <a:xfrm>
              <a:off x="461049" y="1331832"/>
              <a:ext cx="1735858" cy="176978"/>
            </a:xfrm>
            <a:prstGeom prst="rect">
              <a:avLst/>
            </a:prstGeom>
          </p:spPr>
          <p:txBody>
            <a:bodyPr vert="horz" wrap="square" lIns="0" tIns="7626" rIns="0" bIns="0" rtlCol="0">
              <a:spAutoFit/>
            </a:bodyPr>
            <a:lstStyle/>
            <a:p>
              <a:pPr marL="8473">
                <a:spcBef>
                  <a:spcPts val="60"/>
                </a:spcBef>
              </a:pPr>
              <a:endParaRPr sz="1100" dirty="0">
                <a:latin typeface="Arial Narrow" panose="020B0606020202030204" pitchFamily="34" charset="0"/>
                <a:cs typeface="Calibri"/>
              </a:endParaRPr>
            </a:p>
          </p:txBody>
        </p:sp>
        <p:sp>
          <p:nvSpPr>
            <p:cNvPr id="48" name="object 48"/>
            <p:cNvSpPr txBox="1"/>
            <p:nvPr/>
          </p:nvSpPr>
          <p:spPr>
            <a:xfrm>
              <a:off x="3306484" y="1400263"/>
              <a:ext cx="2762373" cy="1157019"/>
            </a:xfrm>
            <a:prstGeom prst="rect">
              <a:avLst/>
            </a:prstGeom>
          </p:spPr>
          <p:txBody>
            <a:bodyPr vert="horz" wrap="square" lIns="0" tIns="16100" rIns="0" bIns="0" rtlCol="0">
              <a:spAutoFit/>
            </a:bodyPr>
            <a:lstStyle/>
            <a:p>
              <a:pPr marL="8473" marR="3389" algn="ctr">
                <a:lnSpc>
                  <a:spcPts val="1835"/>
                </a:lnSpc>
                <a:spcBef>
                  <a:spcPts val="127"/>
                </a:spcBef>
              </a:pPr>
              <a:r>
                <a:rPr lang="en-US" sz="1400" dirty="0">
                  <a:solidFill>
                    <a:srgbClr val="231F20"/>
                  </a:solidFill>
                  <a:latin typeface="Arial Narrow" panose="020B0606020202030204" pitchFamily="34" charset="0"/>
                  <a:cs typeface="Calibri"/>
                </a:rPr>
                <a:t>1900 N. Winston Road</a:t>
              </a:r>
              <a:r>
                <a:rPr lang="en-US" sz="1400">
                  <a:solidFill>
                    <a:srgbClr val="231F20"/>
                  </a:solidFill>
                  <a:latin typeface="Arial Narrow" panose="020B0606020202030204" pitchFamily="34" charset="0"/>
                  <a:cs typeface="Calibri"/>
                </a:rPr>
                <a:t>, # 505</a:t>
              </a:r>
              <a:endParaRPr sz="1400" dirty="0">
                <a:latin typeface="Arial Narrow" panose="020B0606020202030204" pitchFamily="34" charset="0"/>
                <a:cs typeface="Calibri"/>
              </a:endParaRPr>
            </a:p>
            <a:p>
              <a:pPr marL="8473" algn="ctr">
                <a:lnSpc>
                  <a:spcPts val="1771"/>
                </a:lnSpc>
              </a:pPr>
              <a:r>
                <a:rPr lang="en-US" sz="1400" dirty="0">
                  <a:solidFill>
                    <a:srgbClr val="231F20"/>
                  </a:solidFill>
                  <a:latin typeface="Arial Narrow" panose="020B0606020202030204" pitchFamily="34" charset="0"/>
                  <a:cs typeface="Calibri"/>
                </a:rPr>
                <a:t>Knoxville, TN  37919</a:t>
              </a:r>
            </a:p>
            <a:p>
              <a:pPr marL="8473" algn="ctr">
                <a:lnSpc>
                  <a:spcPts val="1838"/>
                </a:lnSpc>
                <a:spcBef>
                  <a:spcPts val="60"/>
                </a:spcBef>
              </a:pPr>
              <a:r>
                <a:rPr lang="en-US" sz="1400" dirty="0">
                  <a:solidFill>
                    <a:srgbClr val="231F20"/>
                  </a:solidFill>
                  <a:latin typeface="Arial Narrow" panose="020B0606020202030204" pitchFamily="34" charset="0"/>
                  <a:cs typeface="Calibri"/>
                </a:rPr>
                <a:t>Tel: 865-588-8831    Fax: 865-588-8841</a:t>
              </a:r>
              <a:endParaRPr lang="en-US" sz="1400" dirty="0">
                <a:latin typeface="Arial Narrow" panose="020B0606020202030204" pitchFamily="34" charset="0"/>
                <a:cs typeface="Calibri"/>
              </a:endParaRPr>
            </a:p>
            <a:p>
              <a:pPr marL="8473" algn="ctr">
                <a:lnSpc>
                  <a:spcPts val="1838"/>
                </a:lnSpc>
              </a:pPr>
              <a:r>
                <a:rPr lang="en-US" sz="1400" dirty="0">
                  <a:solidFill>
                    <a:srgbClr val="231F20"/>
                  </a:solidFill>
                  <a:latin typeface="Arial Narrow" panose="020B0606020202030204" pitchFamily="34" charset="0"/>
                  <a:cs typeface="Calibri"/>
                </a:rPr>
                <a:t>Website: statcaremed.net</a:t>
              </a:r>
              <a:endParaRPr lang="en-US" sz="1400" dirty="0">
                <a:latin typeface="Arial Narrow" panose="020B0606020202030204" pitchFamily="34" charset="0"/>
                <a:cs typeface="Calibri"/>
              </a:endParaRPr>
            </a:p>
            <a:p>
              <a:pPr marL="8473">
                <a:lnSpc>
                  <a:spcPts val="1771"/>
                </a:lnSpc>
              </a:pPr>
              <a:endParaRPr sz="1100" dirty="0">
                <a:latin typeface="Arial Narrow" panose="020B0606020202030204" pitchFamily="34" charset="0"/>
                <a:cs typeface="Calibri"/>
              </a:endParaRPr>
            </a:p>
          </p:txBody>
        </p:sp>
      </p:grpSp>
      <p:pic>
        <p:nvPicPr>
          <p:cNvPr id="51" name="object 49">
            <a:extLst>
              <a:ext uri="{FF2B5EF4-FFF2-40B4-BE49-F238E27FC236}">
                <a16:creationId xmlns:a16="http://schemas.microsoft.com/office/drawing/2014/main" id="{EC7D2610-EFE7-CC83-BF3D-3B2A252B8014}"/>
              </a:ext>
            </a:extLst>
          </p:cNvPr>
          <p:cNvPicPr/>
          <p:nvPr/>
        </p:nvPicPr>
        <p:blipFill>
          <a:blip r:embed="rId23" cstate="print"/>
          <a:stretch>
            <a:fillRect/>
          </a:stretch>
        </p:blipFill>
        <p:spPr>
          <a:xfrm>
            <a:off x="648566" y="404769"/>
            <a:ext cx="2383361" cy="727992"/>
          </a:xfrm>
          <a:prstGeom prst="rect">
            <a:avLst/>
          </a:prstGeom>
        </p:spPr>
      </p:pic>
      <p:sp>
        <p:nvSpPr>
          <p:cNvPr id="54" name="TextBox 53">
            <a:extLst>
              <a:ext uri="{FF2B5EF4-FFF2-40B4-BE49-F238E27FC236}">
                <a16:creationId xmlns:a16="http://schemas.microsoft.com/office/drawing/2014/main" id="{7FEE3073-2214-B3F5-08A0-EED8F701F499}"/>
              </a:ext>
            </a:extLst>
          </p:cNvPr>
          <p:cNvSpPr txBox="1"/>
          <p:nvPr/>
        </p:nvSpPr>
        <p:spPr>
          <a:xfrm>
            <a:off x="6732054" y="4600971"/>
            <a:ext cx="3103233" cy="10651634"/>
          </a:xfrm>
          <a:prstGeom prst="rect">
            <a:avLst/>
          </a:prstGeom>
          <a:noFill/>
        </p:spPr>
        <p:txBody>
          <a:bodyPr wrap="square" rtlCol="0">
            <a:spAutoFit/>
          </a:bodyPr>
          <a:lstStyle/>
          <a:p>
            <a:pPr marL="8473">
              <a:spcBef>
                <a:spcPts val="520"/>
              </a:spcBef>
            </a:pPr>
            <a:r>
              <a:rPr lang="en-US" sz="1100" dirty="0">
                <a:solidFill>
                  <a:srgbClr val="231F20"/>
                </a:solidFill>
                <a:latin typeface="Arial Narrow" panose="020B0606020202030204" pitchFamily="34" charset="0"/>
                <a:cs typeface="Tahoma"/>
              </a:rPr>
              <a:t>How else can we use or share your health information?  We are allowed or required to share your information in other ways – usually in ways that contribute to the public good, such as public health and research. We have to meet many conditions in the law before we can share your information for these purposes. For more information see: </a:t>
            </a:r>
            <a:r>
              <a:rPr lang="en-US" sz="1100" dirty="0">
                <a:solidFill>
                  <a:schemeClr val="accent1">
                    <a:lumMod val="75000"/>
                  </a:schemeClr>
                </a:solidFill>
                <a:latin typeface="Arial Narrow" panose="020B0606020202030204" pitchFamily="34" charset="0"/>
                <a:cs typeface="Tahoma"/>
                <a:hlinkClick r:id="rId24">
                  <a:extLst>
                    <a:ext uri="{A12FA001-AC4F-418D-AE19-62706E023703}">
                      <ahyp:hlinkClr xmlns:ahyp="http://schemas.microsoft.com/office/drawing/2018/hyperlinkcolor" val="tx"/>
                    </a:ext>
                  </a:extLst>
                </a:hlinkClick>
              </a:rPr>
              <a:t>www.hhs.gov/ocr/privacy/hipaa/understanding/consumers/index.html.</a:t>
            </a:r>
            <a:endParaRPr lang="en-US" sz="1100" dirty="0">
              <a:solidFill>
                <a:schemeClr val="accent1">
                  <a:lumMod val="75000"/>
                </a:schemeClr>
              </a:solidFill>
              <a:latin typeface="Arial Narrow" panose="020B0606020202030204" pitchFamily="34" charset="0"/>
              <a:cs typeface="Tahoma"/>
            </a:endParaRPr>
          </a:p>
          <a:p>
            <a:pPr marL="8473">
              <a:spcBef>
                <a:spcPts val="546"/>
              </a:spcBef>
            </a:pPr>
            <a:r>
              <a:rPr lang="en-US" sz="1100" dirty="0">
                <a:solidFill>
                  <a:srgbClr val="231F20"/>
                </a:solidFill>
                <a:latin typeface="Arial Narrow" panose="020B0606020202030204" pitchFamily="34" charset="0"/>
                <a:cs typeface="Tahoma"/>
              </a:rPr>
              <a:t>Help with public health and safety issues</a:t>
            </a:r>
            <a:endParaRPr lang="en-US" sz="1100" dirty="0">
              <a:latin typeface="Arial Narrow" panose="020B0606020202030204" pitchFamily="34" charset="0"/>
              <a:cs typeface="Tahoma"/>
            </a:endParaRPr>
          </a:p>
          <a:p>
            <a:pPr marL="91440"/>
            <a:r>
              <a:rPr lang="en-US" sz="1100" dirty="0">
                <a:solidFill>
                  <a:srgbClr val="231F20"/>
                </a:solidFill>
                <a:latin typeface="Arial Narrow" panose="020B0606020202030204" pitchFamily="34" charset="0"/>
                <a:cs typeface="Tahoma"/>
              </a:rPr>
              <a:t>We can share health information about you for certain situations such as:</a:t>
            </a:r>
            <a:endParaRPr lang="en-US" sz="1100" dirty="0">
              <a:latin typeface="Arial Narrow" panose="020B0606020202030204" pitchFamily="34" charset="0"/>
              <a:cs typeface="Tahoma"/>
            </a:endParaRPr>
          </a:p>
          <a:p>
            <a:pPr marL="274320" lvl="1" indent="-139388">
              <a:buChar char="•"/>
              <a:tabLst>
                <a:tab pos="462226" algn="l"/>
              </a:tabLst>
            </a:pPr>
            <a:r>
              <a:rPr lang="en-US" sz="1100" dirty="0">
                <a:solidFill>
                  <a:srgbClr val="231F20"/>
                </a:solidFill>
                <a:latin typeface="Arial Narrow" panose="020B0606020202030204" pitchFamily="34" charset="0"/>
                <a:cs typeface="Tahoma"/>
              </a:rPr>
              <a:t>Preventing disease</a:t>
            </a:r>
            <a:endParaRPr lang="en-US" sz="1100" dirty="0">
              <a:latin typeface="Arial Narrow" panose="020B0606020202030204" pitchFamily="34" charset="0"/>
              <a:cs typeface="Tahoma"/>
            </a:endParaRPr>
          </a:p>
          <a:p>
            <a:pPr marL="274320" lvl="1" indent="-139388">
              <a:buChar char="•"/>
              <a:tabLst>
                <a:tab pos="462226" algn="l"/>
              </a:tabLst>
            </a:pPr>
            <a:r>
              <a:rPr lang="en-US" sz="1100" dirty="0">
                <a:solidFill>
                  <a:srgbClr val="231F20"/>
                </a:solidFill>
                <a:latin typeface="Arial Narrow" panose="020B0606020202030204" pitchFamily="34" charset="0"/>
                <a:cs typeface="Tahoma"/>
              </a:rPr>
              <a:t>Helping with product recalls</a:t>
            </a:r>
            <a:endParaRPr lang="en-US" sz="1100" dirty="0">
              <a:latin typeface="Arial Narrow" panose="020B0606020202030204" pitchFamily="34" charset="0"/>
              <a:cs typeface="Tahoma"/>
            </a:endParaRPr>
          </a:p>
          <a:p>
            <a:pPr marL="274320" lvl="1" indent="-139388">
              <a:buChar char="•"/>
              <a:tabLst>
                <a:tab pos="462226" algn="l"/>
              </a:tabLst>
            </a:pPr>
            <a:r>
              <a:rPr lang="en-US" sz="1100" dirty="0">
                <a:solidFill>
                  <a:srgbClr val="231F20"/>
                </a:solidFill>
                <a:latin typeface="Arial Narrow" panose="020B0606020202030204" pitchFamily="34" charset="0"/>
                <a:cs typeface="Tahoma"/>
              </a:rPr>
              <a:t>Reporting adverse reactions to medications</a:t>
            </a:r>
            <a:endParaRPr lang="en-US" sz="1100" dirty="0">
              <a:latin typeface="Arial Narrow" panose="020B0606020202030204" pitchFamily="34" charset="0"/>
              <a:cs typeface="Tahoma"/>
            </a:endParaRPr>
          </a:p>
          <a:p>
            <a:pPr marL="274320" lvl="1" indent="-139388">
              <a:buChar char="•"/>
              <a:tabLst>
                <a:tab pos="462226" algn="l"/>
              </a:tabLst>
            </a:pPr>
            <a:r>
              <a:rPr lang="en-US" sz="1100" dirty="0">
                <a:solidFill>
                  <a:srgbClr val="231F20"/>
                </a:solidFill>
                <a:latin typeface="Arial Narrow" panose="020B0606020202030204" pitchFamily="34" charset="0"/>
                <a:cs typeface="Tahoma"/>
              </a:rPr>
              <a:t>Reporting suspected abuse, neglect, or domestic violence</a:t>
            </a:r>
            <a:endParaRPr lang="en-US" sz="1100" dirty="0">
              <a:latin typeface="Arial Narrow" panose="020B0606020202030204" pitchFamily="34" charset="0"/>
              <a:cs typeface="Tahoma"/>
            </a:endParaRPr>
          </a:p>
          <a:p>
            <a:pPr marL="274320" lvl="1" indent="-139388">
              <a:buChar char="•"/>
              <a:tabLst>
                <a:tab pos="462226" algn="l"/>
              </a:tabLst>
            </a:pPr>
            <a:r>
              <a:rPr lang="en-US" sz="1100" dirty="0">
                <a:solidFill>
                  <a:srgbClr val="231F20"/>
                </a:solidFill>
                <a:latin typeface="Arial Narrow" panose="020B0606020202030204" pitchFamily="34" charset="0"/>
                <a:cs typeface="Tahoma"/>
              </a:rPr>
              <a:t>Preventing or reducing a serious threat to anyone’s health or safety</a:t>
            </a:r>
            <a:endParaRPr lang="en-US" sz="1100" dirty="0">
              <a:latin typeface="Arial Narrow" panose="020B0606020202030204" pitchFamily="34" charset="0"/>
              <a:cs typeface="Tahoma"/>
            </a:endParaRPr>
          </a:p>
          <a:p>
            <a:pPr marL="8473"/>
            <a:r>
              <a:rPr lang="en-US" sz="1100" dirty="0">
                <a:solidFill>
                  <a:srgbClr val="231F20"/>
                </a:solidFill>
                <a:latin typeface="Arial Narrow" panose="020B0606020202030204" pitchFamily="34" charset="0"/>
                <a:cs typeface="Tahoma"/>
              </a:rPr>
              <a:t>Do research</a:t>
            </a:r>
            <a:endParaRPr lang="en-US" sz="1100" dirty="0">
              <a:latin typeface="Arial Narrow" panose="020B0606020202030204" pitchFamily="34" charset="0"/>
              <a:cs typeface="Tahoma"/>
            </a:endParaRPr>
          </a:p>
          <a:p>
            <a:pPr marL="287673"/>
            <a:r>
              <a:rPr lang="en-US" sz="1100" dirty="0">
                <a:solidFill>
                  <a:srgbClr val="231F20"/>
                </a:solidFill>
                <a:latin typeface="Arial Narrow" panose="020B0606020202030204" pitchFamily="34" charset="0"/>
                <a:cs typeface="Tahoma"/>
              </a:rPr>
              <a:t>We can use or share your information for health research.</a:t>
            </a:r>
            <a:endParaRPr lang="en-US" sz="1100" dirty="0">
              <a:latin typeface="Arial Narrow" panose="020B0606020202030204" pitchFamily="34" charset="0"/>
              <a:cs typeface="Tahoma"/>
            </a:endParaRPr>
          </a:p>
          <a:p>
            <a:pPr marL="8473" algn="just"/>
            <a:r>
              <a:rPr lang="en-US" sz="1100" dirty="0">
                <a:solidFill>
                  <a:srgbClr val="231F20"/>
                </a:solidFill>
                <a:latin typeface="Arial Narrow" panose="020B0606020202030204" pitchFamily="34" charset="0"/>
                <a:cs typeface="Tahoma"/>
              </a:rPr>
              <a:t>Comply with the law</a:t>
            </a:r>
            <a:endParaRPr lang="en-US" sz="1100" dirty="0">
              <a:latin typeface="Arial Narrow" panose="020B0606020202030204" pitchFamily="34" charset="0"/>
              <a:cs typeface="Tahoma"/>
            </a:endParaRPr>
          </a:p>
          <a:p>
            <a:pPr marL="287673" marR="172435" algn="l"/>
            <a:r>
              <a:rPr lang="en-US" sz="1100" dirty="0">
                <a:solidFill>
                  <a:srgbClr val="231F20"/>
                </a:solidFill>
                <a:latin typeface="Arial Narrow" panose="020B0606020202030204" pitchFamily="34" charset="0"/>
                <a:cs typeface="Tahoma"/>
              </a:rPr>
              <a:t>We will share information about you if state or federal laws require it, including with the Dept. of Health &amp; Human Services if it wants to see that we’re complying with federal privacy law.</a:t>
            </a:r>
            <a:endParaRPr lang="en-US" sz="1100" dirty="0">
              <a:latin typeface="Arial Narrow" panose="020B0606020202030204" pitchFamily="34" charset="0"/>
              <a:cs typeface="Tahoma"/>
            </a:endParaRPr>
          </a:p>
          <a:p>
            <a:pPr marL="8473" algn="just"/>
            <a:r>
              <a:rPr lang="en-US" sz="1100" dirty="0">
                <a:solidFill>
                  <a:srgbClr val="231F20"/>
                </a:solidFill>
                <a:latin typeface="Arial Narrow" panose="020B0606020202030204" pitchFamily="34" charset="0"/>
                <a:cs typeface="Tahoma"/>
              </a:rPr>
              <a:t>Respond to organ and tissue donation requests</a:t>
            </a:r>
            <a:endParaRPr lang="en-US" sz="1100" dirty="0">
              <a:latin typeface="Arial Narrow" panose="020B0606020202030204" pitchFamily="34" charset="0"/>
              <a:cs typeface="Tahoma"/>
            </a:endParaRPr>
          </a:p>
          <a:p>
            <a:pPr marL="287673"/>
            <a:r>
              <a:rPr lang="en-US" sz="1100" dirty="0">
                <a:solidFill>
                  <a:srgbClr val="231F20"/>
                </a:solidFill>
                <a:latin typeface="Arial Narrow" panose="020B0606020202030204" pitchFamily="34" charset="0"/>
                <a:cs typeface="Tahoma"/>
              </a:rPr>
              <a:t>We can share health information about you with organ procurement organizations.</a:t>
            </a:r>
            <a:endParaRPr lang="en-US" sz="1100" dirty="0">
              <a:latin typeface="Arial Narrow" panose="020B0606020202030204" pitchFamily="34" charset="0"/>
              <a:cs typeface="Tahoma"/>
            </a:endParaRPr>
          </a:p>
          <a:p>
            <a:pPr marL="8473" algn="just"/>
            <a:r>
              <a:rPr lang="en-US" sz="1100" dirty="0">
                <a:solidFill>
                  <a:srgbClr val="231F20"/>
                </a:solidFill>
                <a:latin typeface="Arial Narrow" panose="020B0606020202030204" pitchFamily="34" charset="0"/>
                <a:cs typeface="Tahoma"/>
              </a:rPr>
              <a:t>Work with a medical examiner or funeral director</a:t>
            </a:r>
            <a:endParaRPr lang="en-US" sz="1100" dirty="0">
              <a:latin typeface="Arial Narrow" panose="020B0606020202030204" pitchFamily="34" charset="0"/>
              <a:cs typeface="Tahoma"/>
            </a:endParaRPr>
          </a:p>
          <a:p>
            <a:pPr marL="287673" marR="228359" algn="just"/>
            <a:r>
              <a:rPr lang="en-US" sz="1100" dirty="0">
                <a:solidFill>
                  <a:srgbClr val="231F20"/>
                </a:solidFill>
                <a:latin typeface="Arial Narrow" panose="020B0606020202030204" pitchFamily="34" charset="0"/>
                <a:cs typeface="Tahoma"/>
              </a:rPr>
              <a:t>We can share health information with a coroner, medical examiner, or funeral director when an individual dies.</a:t>
            </a:r>
            <a:endParaRPr lang="en-US" sz="1100" dirty="0">
              <a:latin typeface="Arial Narrow" panose="020B0606020202030204" pitchFamily="34" charset="0"/>
              <a:cs typeface="Tahoma"/>
            </a:endParaRPr>
          </a:p>
          <a:p>
            <a:pPr marR="315636" indent="-279624"/>
            <a:r>
              <a:rPr lang="en-US" sz="1100" dirty="0">
                <a:solidFill>
                  <a:srgbClr val="231F20"/>
                </a:solidFill>
                <a:latin typeface="Arial Narrow" panose="020B0606020202030204" pitchFamily="34" charset="0"/>
                <a:cs typeface="Tahoma"/>
              </a:rPr>
              <a:t>Address workers’ compensation, law enforcement, &amp; other government requests We can use or share health information about you:</a:t>
            </a:r>
            <a:endParaRPr lang="en-US" sz="1100" dirty="0">
              <a:latin typeface="Arial Narrow" panose="020B0606020202030204" pitchFamily="34" charset="0"/>
              <a:cs typeface="Tahoma"/>
            </a:endParaRPr>
          </a:p>
          <a:p>
            <a:pPr marL="182880" indent="-139812" algn="l">
              <a:buChar char="•"/>
              <a:tabLst>
                <a:tab pos="427485" algn="l"/>
              </a:tabLst>
            </a:pPr>
            <a:r>
              <a:rPr lang="en-US" sz="1100" dirty="0">
                <a:solidFill>
                  <a:srgbClr val="231F20"/>
                </a:solidFill>
                <a:latin typeface="Arial Narrow" panose="020B0606020202030204" pitchFamily="34" charset="0"/>
                <a:cs typeface="Tahoma"/>
              </a:rPr>
              <a:t>For workers’ compensation claims</a:t>
            </a:r>
            <a:endParaRPr lang="en-US" sz="1100" dirty="0">
              <a:latin typeface="Arial Narrow" panose="020B0606020202030204" pitchFamily="34" charset="0"/>
              <a:cs typeface="Tahoma"/>
            </a:endParaRPr>
          </a:p>
          <a:p>
            <a:pPr marL="182880" indent="-139812" algn="l">
              <a:buChar char="•"/>
              <a:tabLst>
                <a:tab pos="427485" algn="l"/>
              </a:tabLst>
            </a:pPr>
            <a:r>
              <a:rPr lang="en-US" sz="1100" dirty="0">
                <a:solidFill>
                  <a:srgbClr val="231F20"/>
                </a:solidFill>
                <a:latin typeface="Arial Narrow" panose="020B0606020202030204" pitchFamily="34" charset="0"/>
                <a:cs typeface="Tahoma"/>
              </a:rPr>
              <a:t>For law enforcement purposes or with a law enforcement official</a:t>
            </a:r>
            <a:endParaRPr lang="en-US" sz="1100" dirty="0">
              <a:latin typeface="Arial Narrow" panose="020B0606020202030204" pitchFamily="34" charset="0"/>
              <a:cs typeface="Tahoma"/>
            </a:endParaRPr>
          </a:p>
          <a:p>
            <a:pPr marL="182880" indent="-139812" algn="l">
              <a:buChar char="•"/>
              <a:tabLst>
                <a:tab pos="427485" algn="l"/>
              </a:tabLst>
            </a:pPr>
            <a:r>
              <a:rPr lang="en-US" sz="1100" dirty="0">
                <a:solidFill>
                  <a:srgbClr val="231F20"/>
                </a:solidFill>
                <a:latin typeface="Arial Narrow" panose="020B0606020202030204" pitchFamily="34" charset="0"/>
                <a:cs typeface="Tahoma"/>
              </a:rPr>
              <a:t>With health oversight agencies for activities authorized by law</a:t>
            </a:r>
            <a:endParaRPr lang="en-US" sz="1100" dirty="0">
              <a:latin typeface="Arial Narrow" panose="020B0606020202030204" pitchFamily="34" charset="0"/>
              <a:cs typeface="Tahoma"/>
            </a:endParaRPr>
          </a:p>
          <a:p>
            <a:pPr marL="182880" marR="233443" indent="-139812" algn="l">
              <a:buChar char="•"/>
              <a:tabLst>
                <a:tab pos="427485" algn="l"/>
              </a:tabLst>
            </a:pPr>
            <a:r>
              <a:rPr lang="en-US" sz="1100" dirty="0">
                <a:solidFill>
                  <a:srgbClr val="231F20"/>
                </a:solidFill>
                <a:latin typeface="Arial Narrow" panose="020B0606020202030204" pitchFamily="34" charset="0"/>
                <a:cs typeface="Tahoma"/>
              </a:rPr>
              <a:t>For special government functions such as military, national security, and presidential protective services</a:t>
            </a:r>
            <a:endParaRPr lang="en-US" sz="1100" dirty="0">
              <a:latin typeface="Arial Narrow" panose="020B0606020202030204" pitchFamily="34" charset="0"/>
              <a:cs typeface="Tahoma"/>
            </a:endParaRPr>
          </a:p>
          <a:p>
            <a:pPr marL="8473" algn="just"/>
            <a:r>
              <a:rPr lang="en-US" sz="1100" dirty="0">
                <a:solidFill>
                  <a:srgbClr val="231F20"/>
                </a:solidFill>
                <a:latin typeface="Arial Narrow" panose="020B0606020202030204" pitchFamily="34" charset="0"/>
                <a:cs typeface="Tahoma"/>
              </a:rPr>
              <a:t>Respond to lawsuits and legal actions</a:t>
            </a:r>
            <a:endParaRPr lang="en-US" sz="1100" dirty="0">
              <a:latin typeface="Arial Narrow" panose="020B0606020202030204" pitchFamily="34" charset="0"/>
              <a:cs typeface="Tahoma"/>
            </a:endParaRPr>
          </a:p>
          <a:p>
            <a:pPr marL="91440" marR="541876"/>
            <a:r>
              <a:rPr lang="en-US" sz="1100" dirty="0">
                <a:solidFill>
                  <a:srgbClr val="231F20"/>
                </a:solidFill>
                <a:latin typeface="Arial Narrow" panose="020B0606020202030204" pitchFamily="34" charset="0"/>
                <a:cs typeface="Tahoma"/>
              </a:rPr>
              <a:t>We can share health information about you in response to a court or administrative order, or in response to a subpoena.</a:t>
            </a:r>
            <a:endParaRPr lang="en-US" sz="1100" dirty="0">
              <a:latin typeface="Arial Narrow" panose="020B0606020202030204" pitchFamily="34" charset="0"/>
              <a:cs typeface="Tahoma"/>
            </a:endParaRPr>
          </a:p>
          <a:p>
            <a:pPr marL="8473" algn="just"/>
            <a:r>
              <a:rPr lang="en-US" sz="1100" dirty="0">
                <a:solidFill>
                  <a:srgbClr val="231F20"/>
                </a:solidFill>
                <a:latin typeface="Arial Narrow" panose="020B0606020202030204" pitchFamily="34" charset="0"/>
                <a:cs typeface="Tahoma"/>
              </a:rPr>
              <a:t>Substance Use Disorder Records</a:t>
            </a:r>
            <a:endParaRPr lang="en-US" sz="1100" dirty="0">
              <a:latin typeface="Arial Narrow" panose="020B0606020202030204" pitchFamily="34" charset="0"/>
              <a:cs typeface="Tahoma"/>
            </a:endParaRPr>
          </a:p>
          <a:p>
            <a:pPr algn="just"/>
            <a:r>
              <a:rPr lang="en-US" sz="1100" dirty="0">
                <a:solidFill>
                  <a:srgbClr val="231F20"/>
                </a:solidFill>
                <a:latin typeface="Arial Narrow" panose="020B0606020202030204" pitchFamily="34" charset="0"/>
                <a:cs typeface="Tahoma"/>
              </a:rPr>
              <a:t>We may use and share your information as follows:</a:t>
            </a:r>
            <a:endParaRPr lang="en-US" sz="1100" dirty="0">
              <a:latin typeface="Arial Narrow" panose="020B0606020202030204" pitchFamily="34" charset="0"/>
              <a:cs typeface="Tahoma"/>
            </a:endParaRPr>
          </a:p>
          <a:p>
            <a:pPr marL="182880" marR="3389" indent="-139812">
              <a:buChar char="•"/>
              <a:tabLst>
                <a:tab pos="427485" algn="l"/>
              </a:tabLst>
            </a:pPr>
            <a:r>
              <a:rPr lang="en-US" sz="1100" dirty="0">
                <a:solidFill>
                  <a:srgbClr val="231F20"/>
                </a:solidFill>
                <a:latin typeface="Arial Narrow" panose="020B0606020202030204" pitchFamily="34" charset="0"/>
                <a:cs typeface="Tahoma"/>
              </a:rPr>
              <a:t>If we receive your record through a general consent you gave to a substance use disorder treatment program covered by 42 CFR Part 2 (a “Part 2 Program”) for treatment, payment, and/or health care operations, we may use and share your record for those same purposes as described in this Notice.</a:t>
            </a:r>
            <a:endParaRPr lang="en-US" sz="1100" dirty="0">
              <a:latin typeface="Arial Narrow" panose="020B0606020202030204" pitchFamily="34" charset="0"/>
              <a:cs typeface="Tahoma"/>
            </a:endParaRPr>
          </a:p>
          <a:p>
            <a:pPr marL="182880" marR="67364" indent="-139812">
              <a:buChar char="•"/>
              <a:tabLst>
                <a:tab pos="427485" algn="l"/>
              </a:tabLst>
            </a:pPr>
            <a:r>
              <a:rPr lang="en-US" sz="1100" dirty="0">
                <a:solidFill>
                  <a:srgbClr val="231F20"/>
                </a:solidFill>
                <a:latin typeface="Arial Narrow" panose="020B0606020202030204" pitchFamily="34" charset="0"/>
                <a:cs typeface="Tahoma"/>
              </a:rPr>
              <a:t>We will never use or share your record, or any information from it, , in any civil, criminal, administrative, or legislative proceeding against you unless you give written permission or a court issues an order after notifying you.</a:t>
            </a:r>
            <a:endParaRPr lang="en-US" sz="1100" dirty="0">
              <a:latin typeface="Arial Narrow" panose="020B0606020202030204" pitchFamily="34" charset="0"/>
            </a:endParaRPr>
          </a:p>
        </p:txBody>
      </p:sp>
      <p:sp>
        <p:nvSpPr>
          <p:cNvPr id="56" name="object 45"/>
          <p:cNvSpPr txBox="1"/>
          <p:nvPr/>
        </p:nvSpPr>
        <p:spPr>
          <a:xfrm>
            <a:off x="6953514" y="378137"/>
            <a:ext cx="2578347" cy="1043121"/>
          </a:xfrm>
          <a:prstGeom prst="rect">
            <a:avLst/>
          </a:prstGeom>
        </p:spPr>
        <p:txBody>
          <a:bodyPr vert="horz" wrap="square" lIns="0" tIns="118633" rIns="0" bIns="0" rtlCol="0">
            <a:spAutoFit/>
          </a:bodyPr>
          <a:lstStyle/>
          <a:p>
            <a:pPr algn="l">
              <a:tabLst>
                <a:tab pos="2209449" algn="l"/>
                <a:tab pos="4099450" algn="l"/>
              </a:tabLst>
            </a:pPr>
            <a:r>
              <a:rPr sz="1200" b="1" dirty="0">
                <a:solidFill>
                  <a:srgbClr val="656668"/>
                </a:solidFill>
                <a:latin typeface="Arial Narrow" panose="020B0606020202030204" pitchFamily="34" charset="0"/>
                <a:cs typeface="Calibri"/>
              </a:rPr>
              <a:t>Privacy Officers:  </a:t>
            </a:r>
            <a:r>
              <a:rPr sz="1200" b="1" dirty="0">
                <a:solidFill>
                  <a:srgbClr val="231F20"/>
                </a:solidFill>
                <a:latin typeface="Arial Narrow" panose="020B0606020202030204" pitchFamily="34" charset="0"/>
                <a:cs typeface="Calibri"/>
              </a:rPr>
              <a:t>Jay Grose</a:t>
            </a:r>
            <a:endParaRPr lang="en-US" sz="1200" b="1" dirty="0">
              <a:solidFill>
                <a:srgbClr val="231F20"/>
              </a:solidFill>
              <a:latin typeface="Arial Narrow" panose="020B0606020202030204" pitchFamily="34" charset="0"/>
              <a:cs typeface="Calibri"/>
            </a:endParaRPr>
          </a:p>
          <a:p>
            <a:pPr algn="l">
              <a:tabLst>
                <a:tab pos="2209449" algn="l"/>
                <a:tab pos="4099450" algn="l"/>
              </a:tabLst>
            </a:pPr>
            <a:r>
              <a:rPr sz="1200" b="1" dirty="0">
                <a:solidFill>
                  <a:srgbClr val="656668"/>
                </a:solidFill>
                <a:latin typeface="Arial Narrow" panose="020B0606020202030204" pitchFamily="34" charset="0"/>
                <a:cs typeface="Calibri"/>
              </a:rPr>
              <a:t>Phone:  </a:t>
            </a:r>
            <a:r>
              <a:rPr sz="1200" b="1" dirty="0">
                <a:latin typeface="Arial Narrow" panose="020B0606020202030204" pitchFamily="34" charset="0"/>
                <a:cs typeface="Calibri"/>
              </a:rPr>
              <a:t>865-588-8831	</a:t>
            </a:r>
            <a:endParaRPr lang="en-US" sz="1200" b="1" dirty="0">
              <a:latin typeface="Arial Narrow" panose="020B0606020202030204" pitchFamily="34" charset="0"/>
              <a:cs typeface="Calibri"/>
            </a:endParaRPr>
          </a:p>
          <a:p>
            <a:pPr algn="l">
              <a:tabLst>
                <a:tab pos="2209449" algn="l"/>
                <a:tab pos="4099450" algn="l"/>
              </a:tabLst>
            </a:pPr>
            <a:r>
              <a:rPr sz="1200" b="1" dirty="0">
                <a:solidFill>
                  <a:srgbClr val="656668"/>
                </a:solidFill>
                <a:latin typeface="Arial Narrow" panose="020B0606020202030204" pitchFamily="34" charset="0"/>
                <a:cs typeface="Calibri"/>
              </a:rPr>
              <a:t>Email:  </a:t>
            </a:r>
            <a:r>
              <a:rPr sz="1200" b="1" dirty="0">
                <a:solidFill>
                  <a:srgbClr val="231F20"/>
                </a:solidFill>
                <a:latin typeface="Arial Narrow" panose="020B0606020202030204" pitchFamily="34" charset="0"/>
                <a:cs typeface="Calibri"/>
                <a:hlinkClick r:id="rId25"/>
              </a:rPr>
              <a:t>jgrose@statcaremed.net</a:t>
            </a:r>
            <a:endParaRPr lang="en-US" sz="1200" b="1" dirty="0">
              <a:solidFill>
                <a:srgbClr val="231F20"/>
              </a:solidFill>
              <a:latin typeface="Arial Narrow" panose="020B0606020202030204" pitchFamily="34" charset="0"/>
              <a:cs typeface="Calibri"/>
            </a:endParaRPr>
          </a:p>
          <a:p>
            <a:pPr algn="l">
              <a:tabLst>
                <a:tab pos="2209449" algn="l"/>
                <a:tab pos="4099450" algn="l"/>
              </a:tabLst>
            </a:pPr>
            <a:endParaRPr lang="en-US" sz="1200" b="1" dirty="0">
              <a:solidFill>
                <a:srgbClr val="231F20"/>
              </a:solidFill>
              <a:latin typeface="Arial Narrow" panose="020B0606020202030204" pitchFamily="34" charset="0"/>
              <a:cs typeface="Calibri"/>
            </a:endParaRPr>
          </a:p>
          <a:p>
            <a:pPr algn="l">
              <a:tabLst>
                <a:tab pos="2209449" algn="l"/>
                <a:tab pos="4099450" algn="l"/>
              </a:tabLst>
            </a:pPr>
            <a:r>
              <a:rPr lang="en-US" sz="1200" b="1" dirty="0">
                <a:solidFill>
                  <a:srgbClr val="656668"/>
                </a:solidFill>
                <a:latin typeface="Arial Narrow" panose="020B0606020202030204" pitchFamily="34" charset="0"/>
                <a:cs typeface="Calibri"/>
              </a:rPr>
              <a:t>Notice Effective:  </a:t>
            </a:r>
            <a:r>
              <a:rPr lang="en-US" sz="1200" b="1" dirty="0">
                <a:solidFill>
                  <a:srgbClr val="231F20"/>
                </a:solidFill>
                <a:latin typeface="Arial Narrow" panose="020B0606020202030204" pitchFamily="34" charset="0"/>
                <a:cs typeface="Calibri"/>
              </a:rPr>
              <a:t>February 16, 2026</a:t>
            </a:r>
            <a:endParaRPr sz="1200" b="1" dirty="0">
              <a:latin typeface="Arial Narrow" panose="020B0606020202030204" pitchFamily="34" charset="0"/>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158</TotalTime>
  <Words>1812</Words>
  <Application>Microsoft Office PowerPoint</Application>
  <PresentationFormat>Custom</PresentationFormat>
  <Paragraphs>114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 Narrow</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StatCare Pulmonary 03232026.indd</dc:title>
  <dc:creator>Cyndy Wills</dc:creator>
  <cp:lastModifiedBy>Cyndy Wills</cp:lastModifiedBy>
  <cp:revision>1</cp:revision>
  <cp:lastPrinted>2026-04-06T20:07:06Z</cp:lastPrinted>
  <dcterms:created xsi:type="dcterms:W3CDTF">2026-04-06T17:33:29Z</dcterms:created>
  <dcterms:modified xsi:type="dcterms:W3CDTF">2026-04-06T20:36:57Z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2026-03-23T00:00:00Z</vt:filetime>
  </property>
  <property fmtid="{D5CDD505-2E9C-101B-9397-08002B2CF9AE}" pid="3" name="Creator">
    <vt:lpwstr>Adobe InDesign 20.5 (Windows)</vt:lpwstr>
  </property>
  <property fmtid="{D5CDD505-2E9C-101B-9397-08002B2CF9AE}" pid="4" name="GTS_PDFXConformance">
    <vt:lpwstr>PDF/X-1a:2001</vt:lpwstr>
  </property>
  <property fmtid="{D5CDD505-2E9C-101B-9397-08002B2CF9AE}" pid="5" name="GTS_PDFXVersion">
    <vt:lpwstr>PDF/X-1:2001</vt:lpwstr>
  </property>
  <property fmtid="{D5CDD505-2E9C-101B-9397-08002B2CF9AE}" pid="6" name="LastSaved">
    <vt:filetime>2026-04-06T00:00:00Z</vt:filetime>
  </property>
  <property fmtid="{D5CDD505-2E9C-101B-9397-08002B2CF9AE}" pid="7" name="Producer">
    <vt:lpwstr>Adobe PDF Library 17.0</vt:lpwstr>
  </property>
</Properties>
</file>